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drawings/drawing1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notesSlides/notesSlide12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2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5"/>
  </p:notesMasterIdLst>
  <p:handoutMasterIdLst>
    <p:handoutMasterId r:id="rId16"/>
  </p:handoutMasterIdLst>
  <p:sldIdLst>
    <p:sldId id="379" r:id="rId2"/>
    <p:sldId id="465" r:id="rId3"/>
    <p:sldId id="489" r:id="rId4"/>
    <p:sldId id="466" r:id="rId5"/>
    <p:sldId id="467" r:id="rId6"/>
    <p:sldId id="468" r:id="rId7"/>
    <p:sldId id="470" r:id="rId8"/>
    <p:sldId id="471" r:id="rId9"/>
    <p:sldId id="472" r:id="rId10"/>
    <p:sldId id="474" r:id="rId11"/>
    <p:sldId id="475" r:id="rId12"/>
    <p:sldId id="476" r:id="rId13"/>
    <p:sldId id="477" r:id="rId14"/>
  </p:sldIdLst>
  <p:sldSz cx="12192000" cy="6858000"/>
  <p:notesSz cx="6794500" cy="99314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7F3E9"/>
    <a:srgbClr val="EC765A"/>
    <a:srgbClr val="ED7758"/>
    <a:srgbClr val="5D8386"/>
    <a:srgbClr val="EB654A"/>
    <a:srgbClr val="4D8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668499-C45A-43A3-A94B-58625D7EA243}" v="134" dt="2020-04-14T18:43:23.5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777" autoAdjust="0"/>
    <p:restoredTop sz="89803" autoAdjust="0"/>
  </p:normalViewPr>
  <p:slideViewPr>
    <p:cSldViewPr>
      <p:cViewPr varScale="1">
        <p:scale>
          <a:sx n="86" d="100"/>
          <a:sy n="86" d="100"/>
        </p:scale>
        <p:origin x="523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2731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 Plum" userId="dd14693c9d9dfcd8" providerId="LiveId" clId="{1B668499-C45A-43A3-A94B-58625D7EA243}"/>
    <pc:docChg chg="modSld modMainMaster">
      <pc:chgData name="Laure Plum" userId="dd14693c9d9dfcd8" providerId="LiveId" clId="{1B668499-C45A-43A3-A94B-58625D7EA243}" dt="2020-04-14T18:45:59.206" v="7" actId="20577"/>
      <pc:docMkLst>
        <pc:docMk/>
      </pc:docMkLst>
      <pc:sldChg chg="modTransition">
        <pc:chgData name="Laure Plum" userId="dd14693c9d9dfcd8" providerId="LiveId" clId="{1B668499-C45A-43A3-A94B-58625D7EA243}" dt="2020-04-14T18:43:23.545" v="1"/>
        <pc:sldMkLst>
          <pc:docMk/>
          <pc:sldMk cId="0" sldId="379"/>
        </pc:sldMkLst>
      </pc:sldChg>
      <pc:sldMasterChg chg="modSp mod">
        <pc:chgData name="Laure Plum" userId="dd14693c9d9dfcd8" providerId="LiveId" clId="{1B668499-C45A-43A3-A94B-58625D7EA243}" dt="2020-04-14T18:45:59.206" v="7" actId="20577"/>
        <pc:sldMasterMkLst>
          <pc:docMk/>
          <pc:sldMasterMk cId="0" sldId="2147483662"/>
        </pc:sldMasterMkLst>
        <pc:spChg chg="mod">
          <ac:chgData name="Laure Plum" userId="dd14693c9d9dfcd8" providerId="LiveId" clId="{1B668499-C45A-43A3-A94B-58625D7EA243}" dt="2020-04-14T18:45:59.206" v="7" actId="20577"/>
          <ac:spMkLst>
            <pc:docMk/>
            <pc:sldMasterMk cId="0" sldId="2147483662"/>
            <ac:spMk id="11" creationId="{05C4A35A-7582-4999-B80F-C966F8685CB1}"/>
          </ac:spMkLst>
        </pc:sp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../embeddings/oleObject10.bin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../embeddings/oleObject11.bin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oleObject" Target="../embeddings/oleObject12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../embeddings/oleObject3.bin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../embeddings/oleObject4.bin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../embeddings/oleObject5.bin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../embeddings/oleObject6.bin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5" Type="http://schemas.openxmlformats.org/officeDocument/2006/relationships/chartUserShapes" Target="../drawings/drawing1.xml"/><Relationship Id="rId4" Type="http://schemas.openxmlformats.org/officeDocument/2006/relationships/oleObject" Target="../embeddings/oleObject7.bin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../embeddings/oleObject8.bin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../embeddings/oleObject9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V2.xlsx]Analyse_réponses!Tableau croisé dynamique7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Analyse_réponses!$B$36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2DE-450F-A736-97A88C48B9B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2DE-450F-A736-97A88C48B9B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2DE-450F-A736-97A88C48B9B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2DE-450F-A736-97A88C48B9B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Analyse_réponses!$A$37:$A$41</c:f>
              <c:strCache>
                <c:ptCount val="4"/>
                <c:pt idx="0">
                  <c:v>0 à 10 salariés</c:v>
                </c:pt>
                <c:pt idx="1">
                  <c:v>11 à 50 salariés</c:v>
                </c:pt>
                <c:pt idx="2">
                  <c:v>51 à 250 salariés</c:v>
                </c:pt>
                <c:pt idx="3">
                  <c:v>plus de 250 salariés</c:v>
                </c:pt>
              </c:strCache>
            </c:strRef>
          </c:cat>
          <c:val>
            <c:numRef>
              <c:f>Analyse_réponses!$B$37:$B$41</c:f>
              <c:numCache>
                <c:formatCode>0.00%</c:formatCode>
                <c:ptCount val="4"/>
                <c:pt idx="0">
                  <c:v>0.70251716247139584</c:v>
                </c:pt>
                <c:pt idx="1">
                  <c:v>0.23340961098398169</c:v>
                </c:pt>
                <c:pt idx="2">
                  <c:v>5.7208237986270026E-2</c:v>
                </c:pt>
                <c:pt idx="3">
                  <c:v>6.8649885583524023E-3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2DE-450F-A736-97A88C48B9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713870544"/>
        <c:axId val="713870864"/>
      </c:barChart>
      <c:catAx>
        <c:axId val="713870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13870864"/>
        <c:crosses val="autoZero"/>
        <c:auto val="1"/>
        <c:lblAlgn val="ctr"/>
        <c:lblOffset val="100"/>
        <c:noMultiLvlLbl val="0"/>
      </c:catAx>
      <c:valAx>
        <c:axId val="713870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13870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V2.xlsx]Analyse_réponses!Tableau croisé dynamique16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5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5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5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Analyse_réponses!$E$153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940-4AC8-99D9-2D5BD811CA3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940-4AC8-99D9-2D5BD811CA3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940-4AC8-99D9-2D5BD811CA3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940-4AC8-99D9-2D5BD811CA3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940-4AC8-99D9-2D5BD811CA3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Analyse_réponses!$D$154:$D$158</c:f>
              <c:strCache>
                <c:ptCount val="4"/>
                <c:pt idx="0">
                  <c:v>Arrêt</c:v>
                </c:pt>
                <c:pt idx="1">
                  <c:v>Fonctionnement très ralenti</c:v>
                </c:pt>
                <c:pt idx="2">
                  <c:v>Fonctionnement partiel</c:v>
                </c:pt>
                <c:pt idx="3">
                  <c:v>Fonctionnement normal</c:v>
                </c:pt>
              </c:strCache>
            </c:strRef>
          </c:cat>
          <c:val>
            <c:numRef>
              <c:f>Analyse_réponses!$E$154:$E$158</c:f>
              <c:numCache>
                <c:formatCode>0.00%</c:formatCode>
                <c:ptCount val="4"/>
                <c:pt idx="0">
                  <c:v>0.10804597701149425</c:v>
                </c:pt>
                <c:pt idx="1">
                  <c:v>0.25977011494252872</c:v>
                </c:pt>
                <c:pt idx="2">
                  <c:v>0.3724137931034483</c:v>
                </c:pt>
                <c:pt idx="3">
                  <c:v>0.25977011494252872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940-4AC8-99D9-2D5BD811CA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718893432"/>
        <c:axId val="718899832"/>
      </c:barChart>
      <c:catAx>
        <c:axId val="718893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18899832"/>
        <c:crosses val="autoZero"/>
        <c:auto val="1"/>
        <c:lblAlgn val="ctr"/>
        <c:lblOffset val="100"/>
        <c:noMultiLvlLbl val="0"/>
      </c:catAx>
      <c:valAx>
        <c:axId val="718899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18893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V2.xlsx]Analyse_réponses!Tableau croisé dynamique18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</c:pivotFmt>
      <c:pivotFmt>
        <c:idx val="7"/>
        <c:spPr>
          <a:solidFill>
            <a:schemeClr val="accent2"/>
          </a:solidFill>
          <a:ln>
            <a:noFill/>
          </a:ln>
          <a:effectLst/>
        </c:spP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</c:pivotFmt>
      <c:pivotFmt>
        <c:idx val="9"/>
        <c:spPr>
          <a:solidFill>
            <a:schemeClr val="accent5"/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</c:pivotFmt>
      <c:pivotFmt>
        <c:idx val="11"/>
        <c:spPr>
          <a:solidFill>
            <a:srgbClr val="92D050"/>
          </a:solidFill>
          <a:ln>
            <a:noFill/>
          </a:ln>
          <a:effectLst/>
        </c:spPr>
      </c:pivotFmt>
      <c:pivotFmt>
        <c:idx val="12"/>
        <c:spPr>
          <a:solidFill>
            <a:schemeClr val="accent6"/>
          </a:solidFill>
          <a:ln>
            <a:noFill/>
          </a:ln>
          <a:effectLst/>
        </c:spP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2"/>
          </a:solidFill>
          <a:ln>
            <a:noFill/>
          </a:ln>
          <a:effectLst/>
        </c:spPr>
      </c:pivotFmt>
      <c:pivotFmt>
        <c:idx val="15"/>
        <c:spPr>
          <a:solidFill>
            <a:schemeClr val="accent5"/>
          </a:solidFill>
          <a:ln>
            <a:noFill/>
          </a:ln>
          <a:effectLst/>
        </c:spPr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</c:pivotFmt>
      <c:pivotFmt>
        <c:idx val="17"/>
        <c:spPr>
          <a:solidFill>
            <a:srgbClr val="92D050"/>
          </a:solidFill>
          <a:ln>
            <a:noFill/>
          </a:ln>
          <a:effectLst/>
        </c:spPr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</c:pivotFmt>
      <c:pivotFmt>
        <c:idx val="19"/>
        <c:spPr>
          <a:solidFill>
            <a:schemeClr val="accent1"/>
          </a:solidFill>
          <a:ln>
            <a:noFill/>
          </a:ln>
          <a:effectLst/>
        </c:spPr>
      </c:pivotFmt>
      <c:pivotFmt>
        <c:idx val="2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chemeClr val="accent2"/>
          </a:solidFill>
          <a:ln>
            <a:noFill/>
          </a:ln>
          <a:effectLst/>
        </c:spPr>
      </c:pivotFmt>
      <c:pivotFmt>
        <c:idx val="22"/>
        <c:spPr>
          <a:solidFill>
            <a:schemeClr val="accent5"/>
          </a:solidFill>
          <a:ln>
            <a:noFill/>
          </a:ln>
          <a:effectLst/>
        </c:spPr>
      </c:pivotFmt>
      <c:pivotFmt>
        <c:idx val="23"/>
        <c:spPr>
          <a:solidFill>
            <a:schemeClr val="accent1"/>
          </a:solidFill>
          <a:ln>
            <a:noFill/>
          </a:ln>
          <a:effectLst/>
        </c:spPr>
      </c:pivotFmt>
      <c:pivotFmt>
        <c:idx val="24"/>
        <c:spPr>
          <a:solidFill>
            <a:srgbClr val="92D050"/>
          </a:solidFill>
          <a:ln>
            <a:noFill/>
          </a:ln>
          <a:effectLst/>
        </c:spPr>
      </c:pivotFmt>
      <c:pivotFmt>
        <c:idx val="25"/>
        <c:spPr>
          <a:solidFill>
            <a:schemeClr val="accent1"/>
          </a:solidFill>
          <a:ln>
            <a:noFill/>
          </a:ln>
          <a:effectLst/>
        </c:spPr>
      </c:pivotFmt>
      <c:pivotFmt>
        <c:idx val="26"/>
        <c:spPr>
          <a:solidFill>
            <a:schemeClr val="accent1"/>
          </a:solidFill>
          <a:ln>
            <a:noFill/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Analyse_réponses!$B$187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1FE-4763-9EAC-E4FA74C5571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1FE-4763-9EAC-E4FA74C5571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1FE-4763-9EAC-E4FA74C5571A}"/>
              </c:ext>
            </c:extLst>
          </c:dPt>
          <c:dPt>
            <c:idx val="3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1FE-4763-9EAC-E4FA74C5571A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1FE-4763-9EAC-E4FA74C5571A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1FE-4763-9EAC-E4FA74C5571A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01FE-4763-9EAC-E4FA74C5571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Analyse_réponses!$A$188:$A$194</c:f>
              <c:strCache>
                <c:ptCount val="6"/>
                <c:pt idx="0">
                  <c:v>0%</c:v>
                </c:pt>
                <c:pt idx="1">
                  <c:v>25%</c:v>
                </c:pt>
                <c:pt idx="2">
                  <c:v>50%</c:v>
                </c:pt>
                <c:pt idx="3">
                  <c:v>75%</c:v>
                </c:pt>
                <c:pt idx="4">
                  <c:v>100%</c:v>
                </c:pt>
                <c:pt idx="5">
                  <c:v>Sans objet</c:v>
                </c:pt>
              </c:strCache>
            </c:strRef>
          </c:cat>
          <c:val>
            <c:numRef>
              <c:f>Analyse_réponses!$B$188:$B$194</c:f>
              <c:numCache>
                <c:formatCode>0.00%</c:formatCode>
                <c:ptCount val="6"/>
                <c:pt idx="0">
                  <c:v>8.7155963302752298E-2</c:v>
                </c:pt>
                <c:pt idx="1">
                  <c:v>6.4220183486238536E-2</c:v>
                </c:pt>
                <c:pt idx="2">
                  <c:v>0.11467889908256881</c:v>
                </c:pt>
                <c:pt idx="3">
                  <c:v>0.12385321100917432</c:v>
                </c:pt>
                <c:pt idx="4">
                  <c:v>0.23623853211009174</c:v>
                </c:pt>
                <c:pt idx="5">
                  <c:v>0.37385321100917429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1FE-4763-9EAC-E4FA74C557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718865272"/>
        <c:axId val="718876472"/>
      </c:barChart>
      <c:catAx>
        <c:axId val="718865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18876472"/>
        <c:crosses val="autoZero"/>
        <c:auto val="1"/>
        <c:lblAlgn val="ctr"/>
        <c:lblOffset val="100"/>
        <c:noMultiLvlLbl val="0"/>
      </c:catAx>
      <c:valAx>
        <c:axId val="718876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18865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V2.xlsx]Analyse_réponses!Tableau croisé dynamique19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5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6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5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6"/>
          </a:solidFill>
          <a:ln w="19050">
            <a:solidFill>
              <a:schemeClr val="lt1"/>
            </a:solidFill>
          </a:ln>
          <a:effectLst/>
        </c:spPr>
      </c:pivotFmt>
      <c:pivotFmt>
        <c:idx val="1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17"/>
        <c:spPr>
          <a:solidFill>
            <a:schemeClr val="accent5"/>
          </a:solidFill>
          <a:ln w="19050">
            <a:solidFill>
              <a:schemeClr val="lt1"/>
            </a:solidFill>
          </a:ln>
          <a:effectLst/>
        </c:spPr>
      </c:pivotFmt>
      <c:pivotFmt>
        <c:idx val="1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0"/>
        <c:spPr>
          <a:solidFill>
            <a:schemeClr val="accent6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Analyse_réponses!$E$187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1CE-432E-81E2-F152790580F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1CE-432E-81E2-F152790580F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1CE-432E-81E2-F152790580FC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1CE-432E-81E2-F152790580FC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1CE-432E-81E2-F152790580FC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1CE-432E-81E2-F152790580FC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1CE-432E-81E2-F152790580F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Analyse_réponses!$D$188:$D$193</c:f>
              <c:strCache>
                <c:ptCount val="5"/>
                <c:pt idx="0">
                  <c:v>Activité totalement arrêtée</c:v>
                </c:pt>
                <c:pt idx="1">
                  <c:v>Activité très ralentie</c:v>
                </c:pt>
                <c:pt idx="2">
                  <c:v>Activité partielle</c:v>
                </c:pt>
                <c:pt idx="3">
                  <c:v>Activité normale</c:v>
                </c:pt>
                <c:pt idx="4">
                  <c:v>Activité en progression</c:v>
                </c:pt>
              </c:strCache>
            </c:strRef>
          </c:cat>
          <c:val>
            <c:numRef>
              <c:f>Analyse_réponses!$E$188:$E$193</c:f>
              <c:numCache>
                <c:formatCode>0.00%</c:formatCode>
                <c:ptCount val="5"/>
                <c:pt idx="0">
                  <c:v>0.13302752293577982</c:v>
                </c:pt>
                <c:pt idx="1">
                  <c:v>0.3922018348623853</c:v>
                </c:pt>
                <c:pt idx="2">
                  <c:v>0.27064220183486237</c:v>
                </c:pt>
                <c:pt idx="3">
                  <c:v>0.18119266055045871</c:v>
                </c:pt>
                <c:pt idx="4">
                  <c:v>2.2935779816513763E-2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1CE-432E-81E2-F152790580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718897272"/>
        <c:axId val="718900152"/>
      </c:barChart>
      <c:catAx>
        <c:axId val="718897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18900152"/>
        <c:crosses val="autoZero"/>
        <c:auto val="1"/>
        <c:lblAlgn val="ctr"/>
        <c:lblOffset val="100"/>
        <c:noMultiLvlLbl val="0"/>
      </c:catAx>
      <c:valAx>
        <c:axId val="718900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18897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V2.xlsx]Analyse_réponses!Tableau croisé dynamique4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Analyse_réponses!$B$5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5F3-4CC7-92D3-AABE6375033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5F3-4CC7-92D3-AABE6375033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Analyse_réponses!$A$6:$A$8</c:f>
              <c:strCache>
                <c:ptCount val="2"/>
                <c:pt idx="0">
                  <c:v>Activité concentrée sur une région</c:v>
                </c:pt>
                <c:pt idx="1">
                  <c:v>Activité sur l'ensemble du territoire national</c:v>
                </c:pt>
              </c:strCache>
            </c:strRef>
          </c:cat>
          <c:val>
            <c:numRef>
              <c:f>Analyse_réponses!$B$6:$B$8</c:f>
              <c:numCache>
                <c:formatCode>General</c:formatCode>
                <c:ptCount val="2"/>
                <c:pt idx="0">
                  <c:v>322</c:v>
                </c:pt>
                <c:pt idx="1">
                  <c:v>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5F3-4CC7-92D3-AABE63750332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V2.xlsx]Analyse_réponses!Tableau croisé dynamique5</c:name>
    <c:fmtId val="-1"/>
  </c:pivotSource>
  <c:chart>
    <c:autoTitleDeleted val="1"/>
    <c:pivotFmts>
      <c:pivotFmt>
        <c:idx val="0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2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3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4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5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6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7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8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9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10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11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12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13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14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15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16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17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18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19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20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21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23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24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25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26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27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28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29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30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31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0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2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33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34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35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36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37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38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39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  <c:pivotFmt>
        <c:idx val="40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Analyse_réponses!$E$5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A2F-4C0A-A8FA-066F4AA447AB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A2F-4C0A-A8FA-066F4AA447AB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A2F-4C0A-A8FA-066F4AA447AB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A2F-4C0A-A8FA-066F4AA447AB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6A2F-4C0A-A8FA-066F4AA447AB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6A2F-4C0A-A8FA-066F4AA447AB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6A2F-4C0A-A8FA-066F4AA447AB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6A2F-4C0A-A8FA-066F4AA447AB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6A2F-4C0A-A8FA-066F4AA447AB}"/>
              </c:ext>
            </c:extLst>
          </c:dPt>
          <c:dPt>
            <c:idx val="9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6A2F-4C0A-A8FA-066F4AA447AB}"/>
              </c:ext>
            </c:extLst>
          </c:dPt>
          <c:dPt>
            <c:idx val="10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6A2F-4C0A-A8FA-066F4AA447AB}"/>
              </c:ext>
            </c:extLst>
          </c:dPt>
          <c:dPt>
            <c:idx val="11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6A2F-4C0A-A8FA-066F4AA447A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Analyse_réponses!$D$6:$D$15</c:f>
              <c:strCache>
                <c:ptCount val="9"/>
                <c:pt idx="0">
                  <c:v>Auvergne-Rhône-Alpes</c:v>
                </c:pt>
                <c:pt idx="1">
                  <c:v>Bourgogne-Franche-Comté</c:v>
                </c:pt>
                <c:pt idx="2">
                  <c:v>Centre-Val de Loire</c:v>
                </c:pt>
                <c:pt idx="3">
                  <c:v>Grand Est</c:v>
                </c:pt>
                <c:pt idx="4">
                  <c:v>Hauts-de-France</c:v>
                </c:pt>
                <c:pt idx="5">
                  <c:v>Île-de-France</c:v>
                </c:pt>
                <c:pt idx="6">
                  <c:v>Normandie</c:v>
                </c:pt>
                <c:pt idx="7">
                  <c:v>Nouvelle-Aquitaine</c:v>
                </c:pt>
                <c:pt idx="8">
                  <c:v>Pays de la Loire</c:v>
                </c:pt>
              </c:strCache>
            </c:strRef>
          </c:cat>
          <c:val>
            <c:numRef>
              <c:f>Analyse_réponses!$E$6:$E$15</c:f>
              <c:numCache>
                <c:formatCode>General</c:formatCode>
                <c:ptCount val="9"/>
                <c:pt idx="0">
                  <c:v>119</c:v>
                </c:pt>
                <c:pt idx="1">
                  <c:v>49</c:v>
                </c:pt>
                <c:pt idx="2">
                  <c:v>25</c:v>
                </c:pt>
                <c:pt idx="3">
                  <c:v>94</c:v>
                </c:pt>
                <c:pt idx="4">
                  <c:v>20</c:v>
                </c:pt>
                <c:pt idx="5">
                  <c:v>9</c:v>
                </c:pt>
                <c:pt idx="6">
                  <c:v>25</c:v>
                </c:pt>
                <c:pt idx="7">
                  <c:v>51</c:v>
                </c:pt>
                <c:pt idx="8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6A2F-4C0A-A8FA-066F4AA447A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V2.xlsx]Analyse_réponses!Tableau croisé dynamique6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chemeClr val="accent1"/>
          </a:solidFill>
          <a:ln>
            <a:noFill/>
          </a:ln>
          <a:effectLst/>
        </c:spPr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</c:pivotFmt>
      <c:pivotFmt>
        <c:idx val="19"/>
        <c:spPr>
          <a:solidFill>
            <a:schemeClr val="accent1"/>
          </a:solidFill>
          <a:ln>
            <a:noFill/>
          </a:ln>
          <a:effectLst/>
        </c:spPr>
      </c:pivotFmt>
      <c:pivotFmt>
        <c:idx val="20"/>
        <c:spPr>
          <a:solidFill>
            <a:schemeClr val="accent1"/>
          </a:solidFill>
          <a:ln>
            <a:noFill/>
          </a:ln>
          <a:effectLst/>
        </c:spPr>
      </c:pivotFmt>
      <c:pivotFmt>
        <c:idx val="21"/>
        <c:spPr>
          <a:solidFill>
            <a:schemeClr val="accent1"/>
          </a:solidFill>
          <a:ln>
            <a:noFill/>
          </a:ln>
          <a:effectLst/>
        </c:spPr>
      </c:pivotFmt>
      <c:pivotFmt>
        <c:idx val="22"/>
        <c:spPr>
          <a:solidFill>
            <a:schemeClr val="accent1"/>
          </a:solidFill>
          <a:ln>
            <a:noFill/>
          </a:ln>
          <a:effectLst/>
        </c:spPr>
      </c:pivotFmt>
      <c:pivotFmt>
        <c:idx val="23"/>
        <c:spPr>
          <a:solidFill>
            <a:schemeClr val="accent1"/>
          </a:solidFill>
          <a:ln>
            <a:noFill/>
          </a:ln>
          <a:effectLst/>
        </c:spPr>
      </c:pivotFmt>
      <c:pivotFmt>
        <c:idx val="24"/>
        <c:spPr>
          <a:solidFill>
            <a:schemeClr val="accent1"/>
          </a:solidFill>
          <a:ln>
            <a:noFill/>
          </a:ln>
          <a:effectLst/>
        </c:spPr>
      </c:pivotFmt>
      <c:pivotFmt>
        <c:idx val="25"/>
        <c:spPr>
          <a:solidFill>
            <a:schemeClr val="accent1"/>
          </a:solidFill>
          <a:ln>
            <a:noFill/>
          </a:ln>
          <a:effectLst/>
        </c:spPr>
      </c:pivotFmt>
      <c:pivotFmt>
        <c:idx val="26"/>
        <c:spPr>
          <a:solidFill>
            <a:schemeClr val="accent1"/>
          </a:solidFill>
          <a:ln>
            <a:noFill/>
          </a:ln>
          <a:effectLst/>
        </c:spPr>
      </c:pivotFmt>
      <c:pivotFmt>
        <c:idx val="27"/>
        <c:spPr>
          <a:solidFill>
            <a:schemeClr val="accent1"/>
          </a:solidFill>
          <a:ln>
            <a:noFill/>
          </a:ln>
          <a:effectLst/>
        </c:spPr>
      </c:pivotFmt>
      <c:pivotFmt>
        <c:idx val="28"/>
        <c:spPr>
          <a:solidFill>
            <a:schemeClr val="accent1"/>
          </a:solidFill>
          <a:ln>
            <a:noFill/>
          </a:ln>
          <a:effectLst/>
        </c:spPr>
      </c:pivotFmt>
      <c:pivotFmt>
        <c:idx val="29"/>
        <c:spPr>
          <a:solidFill>
            <a:schemeClr val="accent1"/>
          </a:solidFill>
          <a:ln>
            <a:noFill/>
          </a:ln>
          <a:effectLst/>
        </c:spPr>
      </c:pivotFmt>
      <c:pivotFmt>
        <c:idx val="30"/>
        <c:spPr>
          <a:solidFill>
            <a:schemeClr val="accent1"/>
          </a:solidFill>
          <a:ln>
            <a:noFill/>
          </a:ln>
          <a:effectLst/>
        </c:spPr>
      </c:pivotFmt>
      <c:pivotFmt>
        <c:idx val="31"/>
        <c:spPr>
          <a:solidFill>
            <a:schemeClr val="accent1"/>
          </a:solidFill>
          <a:ln>
            <a:noFill/>
          </a:ln>
          <a:effectLst/>
        </c:spPr>
      </c:pivotFmt>
      <c:pivotFmt>
        <c:idx val="3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3"/>
        <c:spPr>
          <a:solidFill>
            <a:schemeClr val="accent1"/>
          </a:solidFill>
          <a:ln>
            <a:noFill/>
          </a:ln>
          <a:effectLst/>
        </c:spPr>
      </c:pivotFmt>
      <c:pivotFmt>
        <c:idx val="34"/>
        <c:spPr>
          <a:solidFill>
            <a:schemeClr val="accent1"/>
          </a:solidFill>
          <a:ln>
            <a:noFill/>
          </a:ln>
          <a:effectLst/>
        </c:spPr>
      </c:pivotFmt>
      <c:pivotFmt>
        <c:idx val="35"/>
        <c:spPr>
          <a:solidFill>
            <a:schemeClr val="accent1"/>
          </a:solidFill>
          <a:ln>
            <a:noFill/>
          </a:ln>
          <a:effectLst/>
        </c:spPr>
      </c:pivotFmt>
      <c:pivotFmt>
        <c:idx val="36"/>
        <c:spPr>
          <a:solidFill>
            <a:schemeClr val="accent1"/>
          </a:solidFill>
          <a:ln>
            <a:noFill/>
          </a:ln>
          <a:effectLst/>
        </c:spPr>
      </c:pivotFmt>
      <c:pivotFmt>
        <c:idx val="37"/>
        <c:spPr>
          <a:solidFill>
            <a:schemeClr val="accent1"/>
          </a:solidFill>
          <a:ln>
            <a:noFill/>
          </a:ln>
          <a:effectLst/>
        </c:spPr>
      </c:pivotFmt>
      <c:pivotFmt>
        <c:idx val="38"/>
        <c:spPr>
          <a:solidFill>
            <a:schemeClr val="accent1"/>
          </a:solidFill>
          <a:ln>
            <a:noFill/>
          </a:ln>
          <a:effectLst/>
        </c:spPr>
      </c:pivotFmt>
      <c:pivotFmt>
        <c:idx val="39"/>
        <c:spPr>
          <a:solidFill>
            <a:schemeClr val="accent1"/>
          </a:solidFill>
          <a:ln>
            <a:noFill/>
          </a:ln>
          <a:effectLst/>
        </c:spPr>
      </c:pivotFmt>
      <c:pivotFmt>
        <c:idx val="40"/>
        <c:spPr>
          <a:solidFill>
            <a:schemeClr val="accent1"/>
          </a:solidFill>
          <a:ln>
            <a:noFill/>
          </a:ln>
          <a:effectLst/>
        </c:spPr>
      </c:pivotFmt>
      <c:pivotFmt>
        <c:idx val="41"/>
        <c:spPr>
          <a:solidFill>
            <a:schemeClr val="accent1"/>
          </a:solidFill>
          <a:ln>
            <a:noFill/>
          </a:ln>
          <a:effectLst/>
        </c:spPr>
      </c:pivotFmt>
      <c:pivotFmt>
        <c:idx val="42"/>
        <c:spPr>
          <a:solidFill>
            <a:schemeClr val="accent1"/>
          </a:solidFill>
          <a:ln>
            <a:noFill/>
          </a:ln>
          <a:effectLst/>
        </c:spPr>
      </c:pivotFmt>
      <c:pivotFmt>
        <c:idx val="43"/>
        <c:spPr>
          <a:solidFill>
            <a:schemeClr val="accent1"/>
          </a:solidFill>
          <a:ln>
            <a:noFill/>
          </a:ln>
          <a:effectLst/>
        </c:spPr>
      </c:pivotFmt>
      <c:pivotFmt>
        <c:idx val="44"/>
        <c:spPr>
          <a:solidFill>
            <a:schemeClr val="accent1"/>
          </a:solidFill>
          <a:ln>
            <a:noFill/>
          </a:ln>
          <a:effectLst/>
        </c:spPr>
      </c:pivotFmt>
      <c:pivotFmt>
        <c:idx val="45"/>
        <c:spPr>
          <a:solidFill>
            <a:schemeClr val="accent1"/>
          </a:solidFill>
          <a:ln>
            <a:noFill/>
          </a:ln>
          <a:effectLst/>
        </c:spPr>
      </c:pivotFmt>
      <c:pivotFmt>
        <c:idx val="46"/>
        <c:spPr>
          <a:solidFill>
            <a:schemeClr val="accent1"/>
          </a:solidFill>
          <a:ln>
            <a:noFill/>
          </a:ln>
          <a:effectLst/>
        </c:spPr>
      </c:pivotFmt>
      <c:pivotFmt>
        <c:idx val="47"/>
        <c:spPr>
          <a:solidFill>
            <a:schemeClr val="accent1"/>
          </a:solidFill>
          <a:ln>
            <a:noFill/>
          </a:ln>
          <a:effectLst/>
        </c:spPr>
      </c:pivotFmt>
    </c:pivotFmts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Analyse_réponses!$E$36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55F-4964-BAB9-6471F7BC3B8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55F-4964-BAB9-6471F7BC3B8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55F-4964-BAB9-6471F7BC3B8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55F-4964-BAB9-6471F7BC3B8B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55F-4964-BAB9-6471F7BC3B8B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55F-4964-BAB9-6471F7BC3B8B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055F-4964-BAB9-6471F7BC3B8B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055F-4964-BAB9-6471F7BC3B8B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055F-4964-BAB9-6471F7BC3B8B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055F-4964-BAB9-6471F7BC3B8B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055F-4964-BAB9-6471F7BC3B8B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055F-4964-BAB9-6471F7BC3B8B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055F-4964-BAB9-6471F7BC3B8B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055F-4964-BAB9-6471F7BC3B8B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055F-4964-BAB9-6471F7BC3B8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Analyse_réponses!$D$37:$D$52</c:f>
              <c:strCache>
                <c:ptCount val="15"/>
                <c:pt idx="0">
                  <c:v>Ameublement / Agencement / Menuiserie artisanale</c:v>
                </c:pt>
                <c:pt idx="1">
                  <c:v>Autres</c:v>
                </c:pt>
                <c:pt idx="2">
                  <c:v>Bois Energie</c:v>
                </c:pt>
                <c:pt idx="3">
                  <c:v>Charpente / Construction Bois</c:v>
                </c:pt>
                <c:pt idx="4">
                  <c:v>Emballage (palette, emballage léger, etc.)</c:v>
                </c:pt>
                <c:pt idx="5">
                  <c:v>ETF / Transport de grume</c:v>
                </c:pt>
                <c:pt idx="6">
                  <c:v>Exploitation forestière</c:v>
                </c:pt>
                <c:pt idx="7">
                  <c:v>Exploitation forestière - scierie</c:v>
                </c:pt>
                <c:pt idx="8">
                  <c:v>Maîtrise d'ouvrage</c:v>
                </c:pt>
                <c:pt idx="9">
                  <c:v>Menuiserie industrielle</c:v>
                </c:pt>
                <c:pt idx="10">
                  <c:v>MOE ( Architecte, bureau d'étude, économiste, etc.)</c:v>
                </c:pt>
                <c:pt idx="11">
                  <c:v>Négoce / Import /Export</c:v>
                </c:pt>
                <c:pt idx="12">
                  <c:v>Plantation / Sylviculture / Gestion forestière</c:v>
                </c:pt>
                <c:pt idx="13">
                  <c:v>Scieries (hors emballage)</c:v>
                </c:pt>
                <c:pt idx="14">
                  <c:v>Papeterie / Panneaux</c:v>
                </c:pt>
              </c:strCache>
            </c:strRef>
          </c:cat>
          <c:val>
            <c:numRef>
              <c:f>Analyse_réponses!$E$37:$E$52</c:f>
              <c:numCache>
                <c:formatCode>0.00%</c:formatCode>
                <c:ptCount val="15"/>
                <c:pt idx="0">
                  <c:v>7.746478873239436E-2</c:v>
                </c:pt>
                <c:pt idx="1">
                  <c:v>7.5117370892018781E-2</c:v>
                </c:pt>
                <c:pt idx="2">
                  <c:v>5.39906103286385E-2</c:v>
                </c:pt>
                <c:pt idx="3">
                  <c:v>0.12441314553990611</c:v>
                </c:pt>
                <c:pt idx="4">
                  <c:v>3.2863849765258218E-2</c:v>
                </c:pt>
                <c:pt idx="5">
                  <c:v>8.9201877934272297E-2</c:v>
                </c:pt>
                <c:pt idx="6">
                  <c:v>0.1619718309859155</c:v>
                </c:pt>
                <c:pt idx="7">
                  <c:v>6.8075117370892016E-2</c:v>
                </c:pt>
                <c:pt idx="8">
                  <c:v>9.3896713615023476E-3</c:v>
                </c:pt>
                <c:pt idx="9">
                  <c:v>9.3896713615023476E-3</c:v>
                </c:pt>
                <c:pt idx="10">
                  <c:v>8.2159624413145546E-2</c:v>
                </c:pt>
                <c:pt idx="11">
                  <c:v>1.8779342723004695E-2</c:v>
                </c:pt>
                <c:pt idx="12">
                  <c:v>0.10093896713615023</c:v>
                </c:pt>
                <c:pt idx="13">
                  <c:v>8.4507042253521125E-2</c:v>
                </c:pt>
                <c:pt idx="14">
                  <c:v>1.1737089201877934E-2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055F-4964-BAB9-6471F7BC3B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876504824"/>
        <c:axId val="876508024"/>
      </c:barChart>
      <c:catAx>
        <c:axId val="876504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76508024"/>
        <c:crosses val="autoZero"/>
        <c:auto val="1"/>
        <c:lblAlgn val="ctr"/>
        <c:lblOffset val="100"/>
        <c:noMultiLvlLbl val="0"/>
      </c:catAx>
      <c:valAx>
        <c:axId val="8765080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76504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V2.xlsx]Analyse_réponses!Tableau croisé dynamique13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5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5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5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18"/>
        <c:spPr>
          <a:solidFill>
            <a:schemeClr val="accent5"/>
          </a:solidFill>
          <a:ln w="19050">
            <a:solidFill>
              <a:schemeClr val="lt1"/>
            </a:solidFill>
          </a:ln>
          <a:effectLst/>
        </c:spPr>
      </c:pivotFmt>
      <c:pivotFmt>
        <c:idx val="1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Analyse_réponses!$B$81</c:f>
              <c:strCache>
                <c:ptCount val="1"/>
                <c:pt idx="0">
                  <c:v>Total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F79-4770-A9D4-4C4C29144B8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F79-4770-A9D4-4C4C29144B8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F79-4770-A9D4-4C4C29144B8C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F79-4770-A9D4-4C4C29144B8C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F79-4770-A9D4-4C4C29144B8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Analyse_réponses!$A$82:$A$86</c:f>
              <c:strCache>
                <c:ptCount val="4"/>
                <c:pt idx="0">
                  <c:v>Arrêt</c:v>
                </c:pt>
                <c:pt idx="1">
                  <c:v>Fonctionnement très ralenti</c:v>
                </c:pt>
                <c:pt idx="2">
                  <c:v>Fonctionnement partiel</c:v>
                </c:pt>
                <c:pt idx="3">
                  <c:v>Fonctionnement normal</c:v>
                </c:pt>
              </c:strCache>
            </c:strRef>
          </c:cat>
          <c:val>
            <c:numRef>
              <c:f>Analyse_réponses!$B$82:$B$86</c:f>
              <c:numCache>
                <c:formatCode>0.00%</c:formatCode>
                <c:ptCount val="4"/>
                <c:pt idx="0">
                  <c:v>0.14220183486238533</c:v>
                </c:pt>
                <c:pt idx="1">
                  <c:v>0.25917431192660551</c:v>
                </c:pt>
                <c:pt idx="2">
                  <c:v>0.33715596330275227</c:v>
                </c:pt>
                <c:pt idx="3">
                  <c:v>0.26146788990825687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F79-4770-A9D4-4C4C29144B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45759056"/>
        <c:axId val="945760016"/>
      </c:barChart>
      <c:catAx>
        <c:axId val="945759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45760016"/>
        <c:crosses val="autoZero"/>
        <c:auto val="1"/>
        <c:lblAlgn val="ctr"/>
        <c:lblOffset val="100"/>
        <c:noMultiLvlLbl val="0"/>
      </c:catAx>
      <c:valAx>
        <c:axId val="945760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945759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V2.xlsx]Analyse_réponses!Tableau croisé dynamique12</c:name>
    <c:fmtId val="-1"/>
  </c:pivotSource>
  <c:chart>
    <c:autoTitleDeleted val="1"/>
    <c:pivotFmts>
      <c:pivotFmt>
        <c:idx val="0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4"/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Pas de personnel en chômage partiel
</a:t>
                </a:r>
                <a:fld id="{ABA8797D-0F85-46F3-8739-9BD413870233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2"/>
        <c:spPr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1/4 du personnel</a:t>
                </a:r>
                <a:r>
                  <a:rPr lang="en-US" baseline="0"/>
                  <a:t>
</a:t>
                </a:r>
                <a:fld id="{90B664E4-F5E5-4E1B-9482-0EB4DA5FEB42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3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La moitié du personnel
</a:t>
                </a:r>
                <a:fld id="{3B259151-48B2-455C-8D31-5C4B0E69F63F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4"/>
        <c:spPr>
          <a:solidFill>
            <a:schemeClr val="accent5"/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3/4 du personnel</a:t>
                </a:r>
                <a:r>
                  <a:rPr lang="en-US" baseline="0"/>
                  <a:t>
</a:t>
                </a:r>
                <a:fld id="{1C17ED8A-38CA-4376-AE2E-D4DB0B2087C3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5"/>
        <c:spPr>
          <a:solidFill>
            <a:schemeClr val="accent2"/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100% du personnel
</a:t>
                </a:r>
                <a:fld id="{ACEBCE83-071E-43CE-AE8A-18F3B34CA19E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6"/>
      </c:pivotFmt>
      <c:pivotFmt>
        <c:idx val="7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4"/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Pas de personnel en chômage partiel
</a:t>
                </a:r>
                <a:fld id="{ABA8797D-0F85-46F3-8739-9BD413870233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9"/>
        <c:spPr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1/4 du personnel</a:t>
                </a:r>
                <a:r>
                  <a:rPr lang="en-US" baseline="0"/>
                  <a:t>
</a:t>
                </a:r>
                <a:fld id="{90B664E4-F5E5-4E1B-9482-0EB4DA5FEB42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0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La moitié du personnel
</a:t>
                </a:r>
                <a:fld id="{3B259151-48B2-455C-8D31-5C4B0E69F63F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1"/>
        <c:spPr>
          <a:solidFill>
            <a:schemeClr val="accent5"/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3/4 du personnel</a:t>
                </a:r>
                <a:r>
                  <a:rPr lang="en-US" baseline="0"/>
                  <a:t>
</a:t>
                </a:r>
                <a:fld id="{1C17ED8A-38CA-4376-AE2E-D4DB0B2087C3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2"/>
        <c:spPr>
          <a:solidFill>
            <a:schemeClr val="accent2"/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100% du personnel
</a:t>
                </a:r>
                <a:fld id="{ACEBCE83-071E-43CE-AE8A-18F3B34CA19E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3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4"/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Pas de personnel en chômage partiel
</a:t>
                </a:r>
                <a:fld id="{ABA8797D-0F85-46F3-8739-9BD413870233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5"/>
        <c:spPr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1/4 du personnel</a:t>
                </a:r>
                <a:r>
                  <a:rPr lang="en-US" baseline="0"/>
                  <a:t>
</a:t>
                </a:r>
                <a:fld id="{90B664E4-F5E5-4E1B-9482-0EB4DA5FEB42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6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La moitié du personnel
</a:t>
                </a:r>
                <a:fld id="{3B259151-48B2-455C-8D31-5C4B0E69F63F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7"/>
        <c:spPr>
          <a:solidFill>
            <a:schemeClr val="accent5"/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3/4 du personnel</a:t>
                </a:r>
                <a:r>
                  <a:rPr lang="en-US" baseline="0"/>
                  <a:t>
</a:t>
                </a:r>
                <a:fld id="{1C17ED8A-38CA-4376-AE2E-D4DB0B2087C3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8"/>
        <c:spPr>
          <a:solidFill>
            <a:schemeClr val="accent2"/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100% du personnel
</a:t>
                </a:r>
                <a:fld id="{ACEBCE83-071E-43CE-AE8A-18F3B34CA19E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</c:pivotFmts>
    <c:plotArea>
      <c:layout/>
      <c:pieChart>
        <c:varyColors val="1"/>
        <c:ser>
          <c:idx val="0"/>
          <c:order val="0"/>
          <c:tx>
            <c:strRef>
              <c:f>Analyse_réponses!$E$81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9A9-4469-AD78-95D0D7E3C20E}"/>
              </c:ext>
            </c:extLst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9A9-4469-AD78-95D0D7E3C20E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9A9-4469-AD78-95D0D7E3C20E}"/>
              </c:ext>
            </c:extLst>
          </c:dPt>
          <c:dPt>
            <c:idx val="3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9A9-4469-AD78-95D0D7E3C20E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99A9-4469-AD78-95D0D7E3C20E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99A9-4469-AD78-95D0D7E3C20E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fr-FR" baseline="0"/>
                      <a:t>Pas de personnel en chômage partiel
</a:t>
                    </a:r>
                    <a:fld id="{ABA8797D-0F85-46F3-8739-9BD413870233}" type="PERCENTAGE">
                      <a:rPr lang="fr-FR" baseline="0"/>
                      <a:pPr/>
                      <a:t>[POURCENTAGE]</a:t>
                    </a:fld>
                    <a:endParaRPr lang="fr-FR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9A9-4469-AD78-95D0D7E3C20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1/4 du personnel</a:t>
                    </a:r>
                    <a:r>
                      <a:rPr lang="en-US" baseline="0"/>
                      <a:t>
</a:t>
                    </a:r>
                    <a:fld id="{90B664E4-F5E5-4E1B-9482-0EB4DA5FEB42}" type="PERCENTAGE">
                      <a:rPr lang="en-US" baseline="0"/>
                      <a:pPr/>
                      <a:t>[POURCENTAGE]</a:t>
                    </a:fld>
                    <a:endParaRPr lang="en-US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9A9-4469-AD78-95D0D7E3C20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r-FR" baseline="0"/>
                      <a:t>La moitié du personnel
</a:t>
                    </a:r>
                    <a:fld id="{3B259151-48B2-455C-8D31-5C4B0E69F63F}" type="PERCENTAGE">
                      <a:rPr lang="fr-FR" baseline="0"/>
                      <a:pPr/>
                      <a:t>[POURCENTAGE]</a:t>
                    </a:fld>
                    <a:endParaRPr lang="fr-FR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9A9-4469-AD78-95D0D7E3C20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3/4 du personnel</a:t>
                    </a:r>
                    <a:r>
                      <a:rPr lang="en-US" baseline="0"/>
                      <a:t>
</a:t>
                    </a:r>
                    <a:fld id="{1C17ED8A-38CA-4376-AE2E-D4DB0B2087C3}" type="PERCENTAGE">
                      <a:rPr lang="en-US" baseline="0"/>
                      <a:pPr/>
                      <a:t>[POURCENTAGE]</a:t>
                    </a:fld>
                    <a:endParaRPr lang="en-US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9A9-4469-AD78-95D0D7E3C20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baseline="0"/>
                      <a:t>100% du personnel
</a:t>
                    </a:r>
                    <a:fld id="{ACEBCE83-071E-43CE-AE8A-18F3B34CA19E}" type="PERCENTAGE">
                      <a:rPr lang="en-US" baseline="0"/>
                      <a:pPr/>
                      <a:t>[POURCENTAGE]</a:t>
                    </a:fld>
                    <a:endParaRPr lang="en-US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99A9-4469-AD78-95D0D7E3C2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Analyse_réponses!$D$82:$D$87</c:f>
              <c:strCache>
                <c:ptCount val="5"/>
                <c:pt idx="0">
                  <c:v>0</c:v>
                </c:pt>
                <c:pt idx="1">
                  <c:v>0,25</c:v>
                </c:pt>
                <c:pt idx="2">
                  <c:v>0,5</c:v>
                </c:pt>
                <c:pt idx="3">
                  <c:v>0,75</c:v>
                </c:pt>
                <c:pt idx="4">
                  <c:v>1</c:v>
                </c:pt>
              </c:strCache>
            </c:strRef>
          </c:cat>
          <c:val>
            <c:numRef>
              <c:f>Analyse_réponses!$E$82:$E$87</c:f>
              <c:numCache>
                <c:formatCode>General</c:formatCode>
                <c:ptCount val="5"/>
                <c:pt idx="0">
                  <c:v>250</c:v>
                </c:pt>
                <c:pt idx="1">
                  <c:v>55</c:v>
                </c:pt>
                <c:pt idx="2">
                  <c:v>45</c:v>
                </c:pt>
                <c:pt idx="3">
                  <c:v>40</c:v>
                </c:pt>
                <c:pt idx="4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9A9-4469-AD78-95D0D7E3C20E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V2.xlsx]Analyse_réponses!Tableau croisé dynamique14</c:name>
    <c:fmtId val="-1"/>
  </c:pivotSource>
  <c:chart>
    <c:autoTitleDeleted val="1"/>
    <c:pivotFmts>
      <c:pivotFmt>
        <c:idx val="0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4"/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Pas de personnel utilisant le droit de retrait
</a:t>
                </a:r>
                <a:fld id="{DA5E98D4-18A5-4C68-A1DF-550AEE1A1607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2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-0.33396323684691542"/>
              <c:y val="0.11110301445886545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1/4 du personnel</a:t>
                </a:r>
                <a:r>
                  <a:rPr lang="en-US" baseline="0"/>
                  <a:t>
</a:t>
                </a:r>
                <a:fld id="{27A98515-33C0-48BE-86D1-75FFBD90EE33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3"/>
      </c:pivotFmt>
      <c:pivotFmt>
        <c:idx val="4"/>
      </c:pivotFmt>
      <c:pivotFmt>
        <c:idx val="5"/>
        <c:spPr>
          <a:solidFill>
            <a:schemeClr val="accent5"/>
          </a:solidFill>
          <a:ln>
            <a:noFill/>
          </a:ln>
          <a:effectLst/>
        </c:spPr>
        <c:dLbl>
          <c:idx val="0"/>
          <c:layout>
            <c:manualLayout>
              <c:x val="6.3105702050935311E-2"/>
              <c:y val="-4.6768269621099243E-2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3/4 du personnel
</a:t>
                </a:r>
                <a:fld id="{792D5385-AF28-4020-9DDD-79C06B3E2F0D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402974983096687"/>
                  <c:h val="9.8277594868671408E-2"/>
                </c:manualLayout>
              </c15:layout>
              <c15:dlblFieldTable/>
              <c15:showDataLabelsRange val="0"/>
            </c:ext>
          </c:extLst>
        </c:dLbl>
      </c:pivotFmt>
      <c:pivotFmt>
        <c:idx val="6"/>
        <c:spPr>
          <a:solidFill>
            <a:schemeClr val="accent2"/>
          </a:solidFill>
          <a:ln>
            <a:noFill/>
          </a:ln>
          <a:effectLst/>
        </c:spPr>
        <c:dLbl>
          <c:idx val="0"/>
          <c:layout>
            <c:manualLayout>
              <c:x val="0.2208699571782736"/>
              <c:y val="4.6723451426588923E-2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no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100% du personnel
</a:t>
                </a:r>
                <a:fld id="{7B716056-B35C-48F9-AC3C-94A950A4FA49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2790173540680641"/>
                  <c:h val="0.11056229422725533"/>
                </c:manualLayout>
              </c15:layout>
              <c15:dlblFieldTable/>
              <c15:showDataLabelsRange val="0"/>
            </c:ext>
          </c:extLst>
        </c:dLbl>
      </c:pivotFmt>
      <c:pivotFmt>
        <c:idx val="7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dLbl>
          <c:idx val="0"/>
          <c:layout>
            <c:manualLayout>
              <c:x val="-0.16452558034708137"/>
              <c:y val="-3.1994387085395426E-2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La moitié du personnel
</a:t>
                </a:r>
                <a:fld id="{01B9BAC2-B34B-409D-BA8E-E79B504CE1AC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8649988731124634"/>
                  <c:h val="9.5206420029025421E-2"/>
                </c:manualLayout>
              </c15:layout>
              <c15:dlblFieldTable/>
              <c15:showDataLabelsRange val="0"/>
            </c:ext>
          </c:extLst>
        </c:dLbl>
      </c:pivotFmt>
      <c:pivotFmt>
        <c:idx val="8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4"/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Pas de personnel utilisant le droit de retrait
</a:t>
                </a:r>
                <a:fld id="{DA5E98D4-18A5-4C68-A1DF-550AEE1A1607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0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-0.33396323684691542"/>
              <c:y val="0.11110301445886545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1/4 du personnel</a:t>
                </a:r>
                <a:r>
                  <a:rPr lang="en-US" baseline="0"/>
                  <a:t>
</a:t>
                </a:r>
                <a:fld id="{27A98515-33C0-48BE-86D1-75FFBD90EE33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1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dLbl>
          <c:idx val="0"/>
          <c:layout>
            <c:manualLayout>
              <c:x val="-0.16452558034708137"/>
              <c:y val="-3.1994387085395426E-2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La moitié du personnel
</a:t>
                </a:r>
                <a:fld id="{01B9BAC2-B34B-409D-BA8E-E79B504CE1AC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8649988731124634"/>
                  <c:h val="9.5206420029025421E-2"/>
                </c:manualLayout>
              </c15:layout>
              <c15:dlblFieldTable/>
              <c15:showDataLabelsRange val="0"/>
            </c:ext>
          </c:extLst>
        </c:dLbl>
      </c:pivotFmt>
      <c:pivotFmt>
        <c:idx val="12"/>
        <c:spPr>
          <a:solidFill>
            <a:schemeClr val="accent5"/>
          </a:solidFill>
          <a:ln>
            <a:noFill/>
          </a:ln>
          <a:effectLst/>
        </c:spPr>
        <c:dLbl>
          <c:idx val="0"/>
          <c:layout>
            <c:manualLayout>
              <c:x val="6.3105702050935311E-2"/>
              <c:y val="-4.6768269621099243E-2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3/4 du personnel
</a:t>
                </a:r>
                <a:fld id="{792D5385-AF28-4020-9DDD-79C06B3E2F0D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402974983096687"/>
                  <c:h val="9.8277594868671408E-2"/>
                </c:manualLayout>
              </c15:layout>
              <c15:dlblFieldTable/>
              <c15:showDataLabelsRange val="0"/>
            </c:ext>
          </c:extLst>
        </c:dLbl>
      </c:pivotFmt>
      <c:pivotFmt>
        <c:idx val="13"/>
        <c:spPr>
          <a:solidFill>
            <a:schemeClr val="accent2"/>
          </a:solidFill>
          <a:ln>
            <a:noFill/>
          </a:ln>
          <a:effectLst/>
        </c:spPr>
        <c:dLbl>
          <c:idx val="0"/>
          <c:layout>
            <c:manualLayout>
              <c:x val="0.2208699571782736"/>
              <c:y val="4.6723451426588923E-2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no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100% du personnel
</a:t>
                </a:r>
                <a:fld id="{7B716056-B35C-48F9-AC3C-94A950A4FA49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2790173540680641"/>
                  <c:h val="0.11056229422725533"/>
                </c:manualLayout>
              </c15:layout>
              <c15:dlblFieldTable/>
              <c15:showDataLabelsRange val="0"/>
            </c:ext>
          </c:extLst>
        </c:dLbl>
      </c:pivotFmt>
      <c:pivotFmt>
        <c:idx val="14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4"/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Pas de personnel utilisant le droit de retrait
</a:t>
                </a:r>
                <a:fld id="{DA5E98D4-18A5-4C68-A1DF-550AEE1A1607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6"/>
        <c:spPr>
          <a:solidFill>
            <a:srgbClr val="92D050"/>
          </a:solidFill>
          <a:ln>
            <a:noFill/>
          </a:ln>
          <a:effectLst/>
        </c:spPr>
        <c:dLbl>
          <c:idx val="0"/>
          <c:layout>
            <c:manualLayout>
              <c:x val="-0.33396323684691542"/>
              <c:y val="0.11110301445886545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1/4 du personnel</a:t>
                </a:r>
                <a:r>
                  <a:rPr lang="en-US" baseline="0"/>
                  <a:t>
</a:t>
                </a:r>
                <a:fld id="{27A98515-33C0-48BE-86D1-75FFBD90EE33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7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dLbl>
          <c:idx val="0"/>
          <c:layout>
            <c:manualLayout>
              <c:x val="-0.16452558034708137"/>
              <c:y val="-3.1994387085395426E-2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La moitié du personnel
</a:t>
                </a:r>
                <a:fld id="{01B9BAC2-B34B-409D-BA8E-E79B504CE1AC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8649988731124634"/>
                  <c:h val="9.5206420029025421E-2"/>
                </c:manualLayout>
              </c15:layout>
              <c15:dlblFieldTable/>
              <c15:showDataLabelsRange val="0"/>
            </c:ext>
          </c:extLst>
        </c:dLbl>
      </c:pivotFmt>
      <c:pivotFmt>
        <c:idx val="18"/>
        <c:spPr>
          <a:solidFill>
            <a:schemeClr val="accent5"/>
          </a:solidFill>
          <a:ln>
            <a:noFill/>
          </a:ln>
          <a:effectLst/>
        </c:spPr>
        <c:dLbl>
          <c:idx val="0"/>
          <c:layout>
            <c:manualLayout>
              <c:x val="6.3105702050935311E-2"/>
              <c:y val="-4.6768269621099243E-2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3/4 du personnel
</a:t>
                </a:r>
                <a:fld id="{792D5385-AF28-4020-9DDD-79C06B3E2F0D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402974983096687"/>
                  <c:h val="9.8277594868671408E-2"/>
                </c:manualLayout>
              </c15:layout>
              <c15:dlblFieldTable/>
              <c15:showDataLabelsRange val="0"/>
            </c:ext>
          </c:extLst>
        </c:dLbl>
      </c:pivotFmt>
      <c:pivotFmt>
        <c:idx val="19"/>
        <c:spPr>
          <a:solidFill>
            <a:schemeClr val="accent2"/>
          </a:solidFill>
          <a:ln>
            <a:noFill/>
          </a:ln>
          <a:effectLst/>
        </c:spPr>
        <c:dLbl>
          <c:idx val="0"/>
          <c:layout>
            <c:manualLayout>
              <c:x val="0.2208699571782736"/>
              <c:y val="4.6723451426588923E-2"/>
            </c:manualLayout>
          </c:layout>
          <c:tx>
            <c:rich>
              <a:bodyPr rot="0" spcFirstLastPara="1" vertOverflow="ellipsis" vert="horz" wrap="square" lIns="38100" tIns="19050" rIns="38100" bIns="19050" anchor="ctr" anchorCtr="1">
                <a:no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100% du personnel
</a:t>
                </a:r>
                <a:fld id="{7B716056-B35C-48F9-AC3C-94A950A4FA49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no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layout>
                <c:manualLayout>
                  <c:w val="0.12790173540680641"/>
                  <c:h val="0.11056229422725533"/>
                </c:manualLayout>
              </c15:layout>
              <c15:dlblFieldTable/>
              <c15:showDataLabelsRange val="0"/>
            </c:ext>
          </c:extLst>
        </c:dLbl>
      </c:pivotFmt>
    </c:pivotFmts>
    <c:plotArea>
      <c:layout/>
      <c:pieChart>
        <c:varyColors val="1"/>
        <c:ser>
          <c:idx val="0"/>
          <c:order val="0"/>
          <c:tx>
            <c:strRef>
              <c:f>Analyse_réponses!$B$117</c:f>
              <c:strCache>
                <c:ptCount val="1"/>
                <c:pt idx="0">
                  <c:v>Total</c:v>
                </c:pt>
              </c:strCache>
            </c:strRef>
          </c:tx>
          <c:explosion val="18"/>
          <c:dPt>
            <c:idx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DD3-4384-8886-2D561985E180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DD3-4384-8886-2D561985E180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DD3-4384-8886-2D561985E180}"/>
              </c:ext>
            </c:extLst>
          </c:dPt>
          <c:dPt>
            <c:idx val="3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DD3-4384-8886-2D561985E180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DD3-4384-8886-2D561985E180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7DD3-4384-8886-2D561985E180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fr-FR" baseline="0"/>
                      <a:t>Pas de personnel utilisant le droit de retrait
</a:t>
                    </a:r>
                    <a:fld id="{DA5E98D4-18A5-4C68-A1DF-550AEE1A1607}" type="PERCENTAGE">
                      <a:rPr lang="fr-FR" baseline="0"/>
                      <a:pPr/>
                      <a:t>[POURCENTAGE]</a:t>
                    </a:fld>
                    <a:endParaRPr lang="fr-FR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DD3-4384-8886-2D561985E180}"/>
                </c:ext>
              </c:extLst>
            </c:dLbl>
            <c:dLbl>
              <c:idx val="1"/>
              <c:layout>
                <c:manualLayout>
                  <c:x val="-0.2635658659759052"/>
                  <c:y val="0.2395564551173126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1/4 du personnel</a:t>
                    </a:r>
                    <a:r>
                      <a:rPr lang="en-US" baseline="0"/>
                      <a:t>
</a:t>
                    </a:r>
                    <a:fld id="{27A98515-33C0-48BE-86D1-75FFBD90EE33}" type="PERCENTAGE">
                      <a:rPr lang="en-US" baseline="0"/>
                      <a:pPr/>
                      <a:t>[POURCENTAGE]</a:t>
                    </a:fld>
                    <a:endParaRPr lang="en-US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DD3-4384-8886-2D561985E180}"/>
                </c:ext>
              </c:extLst>
            </c:dLbl>
            <c:dLbl>
              <c:idx val="2"/>
              <c:layout>
                <c:manualLayout>
                  <c:x val="-0.1645255889542937"/>
                  <c:y val="2.735582646044391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fr-FR" baseline="0"/>
                      <a:t>La moitié du personnel
</a:t>
                    </a:r>
                    <a:fld id="{01B9BAC2-B34B-409D-BA8E-E79B504CE1AC}" type="PERCENTAGE">
                      <a:rPr lang="fr-FR" baseline="0"/>
                      <a:pPr>
                        <a:defRPr sz="1400" b="1"/>
                      </a:pPr>
                      <a:t>[POURCENTAGE]</a:t>
                    </a:fld>
                    <a:endParaRPr lang="fr-FR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649986746112029"/>
                      <c:h val="0.1499180729499132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DD3-4384-8886-2D561985E180}"/>
                </c:ext>
              </c:extLst>
            </c:dLbl>
            <c:dLbl>
              <c:idx val="3"/>
              <c:layout>
                <c:manualLayout>
                  <c:x val="0.14974329119376595"/>
                  <c:y val="4.75753788798283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/>
                      <a:t>3/4 du personnel
</a:t>
                    </a:r>
                    <a:fld id="{792D5385-AF28-4020-9DDD-79C06B3E2F0D}" type="PERCENTAGE">
                      <a:rPr lang="en-US" baseline="0"/>
                      <a:pPr>
                        <a:defRPr sz="1400" b="1"/>
                      </a:pPr>
                      <a:t>[POURCENTAGE]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433369976435364"/>
                      <c:h val="0.1363379245446998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DD3-4384-8886-2D561985E180}"/>
                </c:ext>
              </c:extLst>
            </c:dLbl>
            <c:dLbl>
              <c:idx val="4"/>
              <c:layout>
                <c:manualLayout>
                  <c:x val="0.3539204708248791"/>
                  <c:y val="5.623859314734731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baseline="0"/>
                      <a:t>100% du personnel
</a:t>
                    </a:r>
                    <a:fld id="{7B716056-B35C-48F9-AC3C-94A950A4FA49}" type="PERCENTAGE">
                      <a:rPr lang="en-US" sz="1400" b="1" baseline="0"/>
                      <a:pPr>
                        <a:defRPr sz="1400" b="1"/>
                      </a:pPr>
                      <a:t>[POURCENTAGE]</a:t>
                    </a:fld>
                    <a:endParaRPr lang="en-US" sz="1400" b="1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122049791738539"/>
                      <c:h val="0.1581377498269305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7DD3-4384-8886-2D561985E1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Analyse_réponses!$A$118:$A$123</c:f>
              <c:strCache>
                <c:ptCount val="5"/>
                <c:pt idx="0">
                  <c:v>0</c:v>
                </c:pt>
                <c:pt idx="1">
                  <c:v>0,25</c:v>
                </c:pt>
                <c:pt idx="2">
                  <c:v>0,5</c:v>
                </c:pt>
                <c:pt idx="3">
                  <c:v>0,75</c:v>
                </c:pt>
                <c:pt idx="4">
                  <c:v>1</c:v>
                </c:pt>
              </c:strCache>
            </c:strRef>
          </c:cat>
          <c:val>
            <c:numRef>
              <c:f>Analyse_réponses!$B$118:$B$123</c:f>
              <c:numCache>
                <c:formatCode>General</c:formatCode>
                <c:ptCount val="5"/>
                <c:pt idx="0">
                  <c:v>412</c:v>
                </c:pt>
                <c:pt idx="1">
                  <c:v>12</c:v>
                </c:pt>
                <c:pt idx="2">
                  <c:v>3</c:v>
                </c:pt>
                <c:pt idx="3">
                  <c:v>3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75E-4371-B01B-5202EBCB2E9A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userShapes r:id="rId5"/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V2.xlsx]Analyse_réponses!Tableau croisé dynamique15</c:name>
    <c:fmtId val="-1"/>
  </c:pivotSource>
  <c:chart>
    <c:autoTitleDeleted val="1"/>
    <c:pivotFmts>
      <c:pivotFmt>
        <c:idx val="0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4"/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Pas de personnel
</a:t>
                </a:r>
                <a:fld id="{6E57041D-5FB9-4DDA-BBA0-F199BDEFF572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2"/>
        <c:spPr>
          <a:solidFill>
            <a:srgbClr val="92D050"/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1/4 du personnel</a:t>
                </a:r>
                <a:r>
                  <a:rPr lang="en-US" baseline="0"/>
                  <a:t>
</a:t>
                </a:r>
                <a:fld id="{1758939B-89ED-4EFA-B507-ECE02D81BC28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3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La moitié du personnel</a:t>
                </a:r>
                <a:r>
                  <a:rPr lang="en-US" baseline="0"/>
                  <a:t>
</a:t>
                </a:r>
                <a:fld id="{7EFE4A21-BCF2-4C85-81AD-D51BCC7B7B40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4"/>
      </c:pivotFmt>
      <c:pivotFmt>
        <c:idx val="5"/>
      </c:pivotFmt>
      <c:pivotFmt>
        <c:idx val="6"/>
        <c:spPr>
          <a:solidFill>
            <a:schemeClr val="accent2"/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100% du personnel
</a:t>
                </a:r>
                <a:fld id="{FD9B6CB2-B3BA-4B27-BF4B-290560FD8231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7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3/4 du personnel</a:t>
                </a:r>
                <a:r>
                  <a:rPr lang="en-US" baseline="0"/>
                  <a:t>
</a:t>
                </a:r>
                <a:fld id="{D4DE546E-C5D4-4434-868A-9E59F8751B5C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8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4"/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Pas de personnel
</a:t>
                </a:r>
                <a:fld id="{6E57041D-5FB9-4DDA-BBA0-F199BDEFF572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0"/>
        <c:spPr>
          <a:solidFill>
            <a:srgbClr val="92D050"/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1/4 du personnel</a:t>
                </a:r>
                <a:r>
                  <a:rPr lang="en-US" baseline="0"/>
                  <a:t>
</a:t>
                </a:r>
                <a:fld id="{1758939B-89ED-4EFA-B507-ECE02D81BC28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1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La moitié du personnel</a:t>
                </a:r>
                <a:r>
                  <a:rPr lang="en-US" baseline="0"/>
                  <a:t>
</a:t>
                </a:r>
                <a:fld id="{7EFE4A21-BCF2-4C85-81AD-D51BCC7B7B40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2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3/4 du personnel</a:t>
                </a:r>
                <a:r>
                  <a:rPr lang="en-US" baseline="0"/>
                  <a:t>
</a:t>
                </a:r>
                <a:fld id="{D4DE546E-C5D4-4434-868A-9E59F8751B5C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3"/>
        <c:spPr>
          <a:solidFill>
            <a:schemeClr val="accent2"/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100% du personnel
</a:t>
                </a:r>
                <a:fld id="{FD9B6CB2-B3BA-4B27-BF4B-290560FD8231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4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4"/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Pas de personnel
</a:t>
                </a:r>
                <a:fld id="{6E57041D-5FB9-4DDA-BBA0-F199BDEFF572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6"/>
        <c:spPr>
          <a:solidFill>
            <a:srgbClr val="92D050"/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1/4 du personnel</a:t>
                </a:r>
                <a:r>
                  <a:rPr lang="en-US" baseline="0"/>
                  <a:t>
</a:t>
                </a:r>
                <a:fld id="{1758939B-89ED-4EFA-B507-ECE02D81BC28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7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La moitié du personnel</a:t>
                </a:r>
                <a:r>
                  <a:rPr lang="en-US" baseline="0"/>
                  <a:t>
</a:t>
                </a:r>
                <a:fld id="{7EFE4A21-BCF2-4C85-81AD-D51BCC7B7B40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8"/>
        <c:spPr>
          <a:gradFill rotWithShape="1">
            <a:gsLst>
              <a:gs pos="0">
                <a:schemeClr val="accent1">
                  <a:satMod val="103000"/>
                  <a:lumMod val="102000"/>
                  <a:tint val="94000"/>
                </a:schemeClr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  <a:lin ang="5400000" scaled="0"/>
          </a:gra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3/4 du personnel</a:t>
                </a:r>
                <a:r>
                  <a:rPr lang="en-US" baseline="0"/>
                  <a:t>
</a:t>
                </a:r>
                <a:fld id="{D4DE546E-C5D4-4434-868A-9E59F8751B5C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  <c:pivotFmt>
        <c:idx val="19"/>
        <c:spPr>
          <a:solidFill>
            <a:schemeClr val="accent2"/>
          </a:solidFill>
          <a:ln>
            <a:noFill/>
          </a:ln>
          <a:effectLst/>
        </c:spPr>
        <c:dLbl>
          <c:idx val="0"/>
          <c:tx>
            <c:rich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100% du personnel
</a:t>
                </a:r>
                <a:fld id="{FD9B6CB2-B3BA-4B27-BF4B-290560FD8231}" type="PERCENTAGE">
                  <a:rPr lang="en-US" baseline="0"/>
                  <a:pPr>
                    <a:defRPr sz="90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t>[POURCENTAGE]</a:t>
                </a:fld>
                <a:endParaRPr lang="en-US" baseline="0"/>
              </a:p>
            </c:rich>
          </c:tx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>
              <c15:dlblFieldTable/>
              <c15:showDataLabelsRange val="0"/>
            </c:ext>
          </c:extLst>
        </c:dLbl>
      </c:pivotFmt>
    </c:pivotFmts>
    <c:plotArea>
      <c:layout/>
      <c:pieChart>
        <c:varyColors val="1"/>
        <c:ser>
          <c:idx val="0"/>
          <c:order val="0"/>
          <c:tx>
            <c:strRef>
              <c:f>Analyse_réponses!$E$117</c:f>
              <c:strCache>
                <c:ptCount val="1"/>
                <c:pt idx="0">
                  <c:v>Total</c:v>
                </c:pt>
              </c:strCache>
            </c:strRef>
          </c:tx>
          <c:explosion val="23"/>
          <c:dPt>
            <c:idx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B26-4E18-97D1-1C26A71E3124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B26-4E18-97D1-1C26A71E3124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B26-4E18-97D1-1C26A71E3124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B26-4E18-97D1-1C26A71E3124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B26-4E18-97D1-1C26A71E3124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B26-4E18-97D1-1C26A71E3124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baseline="0"/>
                      <a:t>Pas de personnel
</a:t>
                    </a:r>
                    <a:fld id="{6E57041D-5FB9-4DDA-BBA0-F199BDEFF572}" type="PERCENTAGE">
                      <a:rPr lang="en-US" baseline="0"/>
                      <a:pPr/>
                      <a:t>[POURCENTAGE]</a:t>
                    </a:fld>
                    <a:endParaRPr lang="en-US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B26-4E18-97D1-1C26A71E3124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1/4 du personnel</a:t>
                    </a:r>
                    <a:r>
                      <a:rPr lang="en-US" baseline="0"/>
                      <a:t>
</a:t>
                    </a:r>
                    <a:fld id="{1758939B-89ED-4EFA-B507-ECE02D81BC28}" type="PERCENTAGE">
                      <a:rPr lang="en-US" baseline="0"/>
                      <a:pPr/>
                      <a:t>[POURCENTAGE]</a:t>
                    </a:fld>
                    <a:endParaRPr lang="en-US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B26-4E18-97D1-1C26A71E3124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r-FR"/>
                      <a:t>La moitié du personnel</a:t>
                    </a:r>
                    <a:r>
                      <a:rPr lang="fr-FR" baseline="0"/>
                      <a:t>
</a:t>
                    </a:r>
                    <a:fld id="{7EFE4A21-BCF2-4C85-81AD-D51BCC7B7B40}" type="PERCENTAGE">
                      <a:rPr lang="fr-FR" baseline="0"/>
                      <a:pPr/>
                      <a:t>[POURCENTAGE]</a:t>
                    </a:fld>
                    <a:endParaRPr lang="fr-FR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B26-4E18-97D1-1C26A71E3124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3/4 du personnel</a:t>
                    </a:r>
                    <a:r>
                      <a:rPr lang="en-US" baseline="0"/>
                      <a:t>
</a:t>
                    </a:r>
                    <a:fld id="{D4DE546E-C5D4-4434-868A-9E59F8751B5C}" type="PERCENTAGE">
                      <a:rPr lang="en-US" baseline="0"/>
                      <a:pPr/>
                      <a:t>[POURCENTAGE]</a:t>
                    </a:fld>
                    <a:endParaRPr lang="en-US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B26-4E18-97D1-1C26A71E3124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baseline="0"/>
                      <a:t>100% du personnel
</a:t>
                    </a:r>
                    <a:fld id="{FD9B6CB2-B3BA-4B27-BF4B-290560FD8231}" type="PERCENTAGE">
                      <a:rPr lang="en-US" baseline="0"/>
                      <a:pPr/>
                      <a:t>[POURCENTAGE]</a:t>
                    </a:fld>
                    <a:endParaRPr lang="en-US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4B26-4E18-97D1-1C26A71E312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Analyse_réponses!$D$118:$D$123</c:f>
              <c:strCache>
                <c:ptCount val="5"/>
                <c:pt idx="0">
                  <c:v>0</c:v>
                </c:pt>
                <c:pt idx="1">
                  <c:v>0,25</c:v>
                </c:pt>
                <c:pt idx="2">
                  <c:v>0,5</c:v>
                </c:pt>
                <c:pt idx="3">
                  <c:v>0,75</c:v>
                </c:pt>
                <c:pt idx="4">
                  <c:v>1</c:v>
                </c:pt>
              </c:strCache>
            </c:strRef>
          </c:cat>
          <c:val>
            <c:numRef>
              <c:f>Analyse_réponses!$E$118:$E$123</c:f>
              <c:numCache>
                <c:formatCode>General</c:formatCode>
                <c:ptCount val="5"/>
                <c:pt idx="0">
                  <c:v>298</c:v>
                </c:pt>
                <c:pt idx="1">
                  <c:v>116</c:v>
                </c:pt>
                <c:pt idx="2">
                  <c:v>14</c:v>
                </c:pt>
                <c:pt idx="3">
                  <c:v>1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B26-4E18-97D1-1C26A71E3124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[France Bois Régions - Conjoncture de la filière forêt et bois en région - National V2.xlsx]Analyse_réponses!Tableau croisé dynamique17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dLblPos val="bestFit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5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5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</c:pivotFmt>
      <c:pivotFmt>
        <c:idx val="15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</c:spPr>
      </c:pivotFmt>
      <c:pivotFmt>
        <c:idx val="16"/>
        <c:spPr>
          <a:solidFill>
            <a:schemeClr val="accent5"/>
          </a:solidFill>
          <a:ln w="19050">
            <a:solidFill>
              <a:schemeClr val="lt1"/>
            </a:solidFill>
          </a:ln>
          <a:effectLst/>
        </c:spPr>
      </c:pivotFmt>
      <c:pivotFmt>
        <c:idx val="17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  <c:pivotFmt>
        <c:idx val="1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chemeClr val="accent4"/>
          </a:solidFill>
          <a:ln w="19050">
            <a:solidFill>
              <a:schemeClr val="lt1"/>
            </a:solidFill>
          </a:ln>
          <a:effectLst/>
        </c:spPr>
      </c:pivotFmt>
      <c:pivotFmt>
        <c:idx val="20"/>
        <c:spPr>
          <a:solidFill>
            <a:schemeClr val="accent3"/>
          </a:solidFill>
          <a:ln w="19050">
            <a:solidFill>
              <a:schemeClr val="lt1"/>
            </a:solidFill>
          </a:ln>
          <a:effectLst/>
        </c:spPr>
      </c:pivotFmt>
      <c:pivotFmt>
        <c:idx val="21"/>
        <c:spPr>
          <a:solidFill>
            <a:schemeClr val="accent5"/>
          </a:solidFill>
          <a:ln w="19050">
            <a:solidFill>
              <a:schemeClr val="lt1"/>
            </a:solidFill>
          </a:ln>
          <a:effectLst/>
        </c:spPr>
      </c:pivotFmt>
      <c:pivotFmt>
        <c:idx val="22"/>
        <c:spPr>
          <a:solidFill>
            <a:schemeClr val="accent2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Analyse_réponses!$B$153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60E-477C-AD94-DC60CE1559E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60E-477C-AD94-DC60CE1559E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60E-477C-AD94-DC60CE1559E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60E-477C-AD94-DC60CE1559E4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360E-477C-AD94-DC60CE1559E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Analyse_réponses!$A$154:$A$158</c:f>
              <c:strCache>
                <c:ptCount val="4"/>
                <c:pt idx="0">
                  <c:v>Pas de problème</c:v>
                </c:pt>
                <c:pt idx="1">
                  <c:v>à 3 mois ou plus</c:v>
                </c:pt>
                <c:pt idx="2">
                  <c:v>à 1 ou 2 mois</c:v>
                </c:pt>
                <c:pt idx="3">
                  <c:v>Immédiat</c:v>
                </c:pt>
              </c:strCache>
            </c:strRef>
          </c:cat>
          <c:val>
            <c:numRef>
              <c:f>Analyse_réponses!$B$154:$B$158</c:f>
              <c:numCache>
                <c:formatCode>0.00%</c:formatCode>
                <c:ptCount val="4"/>
                <c:pt idx="0">
                  <c:v>0.31192660550458717</c:v>
                </c:pt>
                <c:pt idx="1">
                  <c:v>0.26605504587155965</c:v>
                </c:pt>
                <c:pt idx="2">
                  <c:v>0.3256880733944954</c:v>
                </c:pt>
                <c:pt idx="3">
                  <c:v>9.6330275229357804E-2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60E-477C-AD94-DC60CE1559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44007280"/>
        <c:axId val="546678840"/>
      </c:barChart>
      <c:valAx>
        <c:axId val="5466788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44007280"/>
        <c:crosses val="autoZero"/>
        <c:crossBetween val="between"/>
      </c:valAx>
      <c:catAx>
        <c:axId val="2440072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4667884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0.47368</cdr:x>
      <cdr:y>0.07261</cdr:y>
    </cdr:from>
    <cdr:to>
      <cdr:x>0.53509</cdr:x>
      <cdr:y>0.09959</cdr:y>
    </cdr:to>
    <cdr:cxnSp macro="">
      <cdr:nvCxnSpPr>
        <cdr:cNvPr id="3" name="Connecteur droit 2">
          <a:extLst xmlns:a="http://schemas.openxmlformats.org/drawingml/2006/main">
            <a:ext uri="{FF2B5EF4-FFF2-40B4-BE49-F238E27FC236}">
              <a16:creationId xmlns:a16="http://schemas.microsoft.com/office/drawing/2014/main" id="{A546222A-F0CC-49FE-B92A-8E54C6A7914F}"/>
            </a:ext>
          </a:extLst>
        </cdr:cNvPr>
        <cdr:cNvCxnSpPr/>
      </cdr:nvCxnSpPr>
      <cdr:spPr>
        <a:xfrm xmlns:a="http://schemas.openxmlformats.org/drawingml/2006/main" flipV="1">
          <a:off x="3888432" y="387661"/>
          <a:ext cx="504056" cy="144016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0.49367</cdr:x>
      <cdr:y>0.16702</cdr:y>
    </cdr:from>
    <cdr:to>
      <cdr:x>0.77193</cdr:x>
      <cdr:y>0.16702</cdr:y>
    </cdr:to>
    <cdr:cxnSp macro="">
      <cdr:nvCxnSpPr>
        <cdr:cNvPr id="4" name="Connecteur droit 3">
          <a:extLst xmlns:a="http://schemas.openxmlformats.org/drawingml/2006/main">
            <a:ext uri="{FF2B5EF4-FFF2-40B4-BE49-F238E27FC236}">
              <a16:creationId xmlns:a16="http://schemas.microsoft.com/office/drawing/2014/main" id="{685DD56A-206B-4D3E-A47A-7EB00130DFD9}"/>
            </a:ext>
          </a:extLst>
        </cdr:cNvPr>
        <cdr:cNvCxnSpPr/>
      </cdr:nvCxnSpPr>
      <cdr:spPr>
        <a:xfrm xmlns:a="http://schemas.openxmlformats.org/drawingml/2006/main">
          <a:off x="4052517" y="891717"/>
          <a:ext cx="2284187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0.18421</cdr:x>
      <cdr:y>0.26143</cdr:y>
    </cdr:from>
    <cdr:to>
      <cdr:x>0.46247</cdr:x>
      <cdr:y>0.26143</cdr:y>
    </cdr:to>
    <cdr:cxnSp macro="">
      <cdr:nvCxnSpPr>
        <cdr:cNvPr id="6" name="Connecteur droit 5">
          <a:extLst xmlns:a="http://schemas.openxmlformats.org/drawingml/2006/main">
            <a:ext uri="{FF2B5EF4-FFF2-40B4-BE49-F238E27FC236}">
              <a16:creationId xmlns:a16="http://schemas.microsoft.com/office/drawing/2014/main" id="{8A3F786F-A771-48C4-865A-A1B86398625E}"/>
            </a:ext>
          </a:extLst>
        </cdr:cNvPr>
        <cdr:cNvCxnSpPr/>
      </cdr:nvCxnSpPr>
      <cdr:spPr>
        <a:xfrm xmlns:a="http://schemas.openxmlformats.org/drawingml/2006/main">
          <a:off x="1512168" y="1395773"/>
          <a:ext cx="2284187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DA2671C5-DD37-4327-A9A3-5419EAE3A24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6" rIns="91434" bIns="4571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00A33767-FE0C-4968-B504-0702AE11477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6" rIns="91434" bIns="4571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F9C34925-4E53-4EE0-A77A-F5970A3F8F9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6" rIns="91434" bIns="4571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1EE2E74D-A8D0-494F-8BF0-0F1EA9CE542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6" rIns="91434" bIns="457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B5552CE-DA40-43BB-AACF-BFC35CE79A4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11B2F2BC-06F8-4DA8-9FDB-BD0581707C3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6" rIns="91434" bIns="4571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A1D8513B-23F7-469E-A487-44EB1950D59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6" rIns="91434" bIns="4571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CE0C53BA-5FED-4526-A12A-8888742ECAE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6125"/>
            <a:ext cx="6616700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>
            <a:extLst>
              <a:ext uri="{FF2B5EF4-FFF2-40B4-BE49-F238E27FC236}">
                <a16:creationId xmlns:a16="http://schemas.microsoft.com/office/drawing/2014/main" id="{896A6D74-0C14-4BA7-AE4E-98B152D4708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560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6" rIns="91434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48134" name="Rectangle 6">
            <a:extLst>
              <a:ext uri="{FF2B5EF4-FFF2-40B4-BE49-F238E27FC236}">
                <a16:creationId xmlns:a16="http://schemas.microsoft.com/office/drawing/2014/main" id="{EE662BB4-B2B6-404B-931B-3DB7D0D7547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6" rIns="91434" bIns="4571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8135" name="Rectangle 7">
            <a:extLst>
              <a:ext uri="{FF2B5EF4-FFF2-40B4-BE49-F238E27FC236}">
                <a16:creationId xmlns:a16="http://schemas.microsoft.com/office/drawing/2014/main" id="{BF0417E8-5D24-43FB-BC62-72036AF60E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6" rIns="91434" bIns="457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6F03EF0-8E87-42D5-BE96-37584E39758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e l'image des diapositives 1">
            <a:extLst>
              <a:ext uri="{FF2B5EF4-FFF2-40B4-BE49-F238E27FC236}">
                <a16:creationId xmlns:a16="http://schemas.microsoft.com/office/drawing/2014/main" id="{37C00F15-43C6-4073-AF14-639455A8A5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Espace réservé des notes 2">
            <a:extLst>
              <a:ext uri="{FF2B5EF4-FFF2-40B4-BE49-F238E27FC236}">
                <a16:creationId xmlns:a16="http://schemas.microsoft.com/office/drawing/2014/main" id="{6A55F4C8-D2BA-4D5A-8E05-F82443049A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20484" name="Espace réservé du numéro de diapositive 3">
            <a:extLst>
              <a:ext uri="{FF2B5EF4-FFF2-40B4-BE49-F238E27FC236}">
                <a16:creationId xmlns:a16="http://schemas.microsoft.com/office/drawing/2014/main" id="{121134B0-08FD-45F9-A7E5-06F1CA8C56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BCB4396-FCF8-48F9-AFF7-4897BE64FF14}" type="slidenum">
              <a:rPr lang="fr-FR" altLang="fr-FR" smtClean="0"/>
              <a:pPr/>
              <a:t>1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Espace réservé de l'image des diapositives 1">
            <a:extLst>
              <a:ext uri="{FF2B5EF4-FFF2-40B4-BE49-F238E27FC236}">
                <a16:creationId xmlns:a16="http://schemas.microsoft.com/office/drawing/2014/main" id="{85BA60B4-ED49-4AC1-AD53-8CF8B4C3D2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Espace réservé des commentaires 2">
            <a:extLst>
              <a:ext uri="{FF2B5EF4-FFF2-40B4-BE49-F238E27FC236}">
                <a16:creationId xmlns:a16="http://schemas.microsoft.com/office/drawing/2014/main" id="{DD414297-59A0-45B5-B12C-312BB864A4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38916" name="Espace réservé du numéro de diapositive 3">
            <a:extLst>
              <a:ext uri="{FF2B5EF4-FFF2-40B4-BE49-F238E27FC236}">
                <a16:creationId xmlns:a16="http://schemas.microsoft.com/office/drawing/2014/main" id="{74401E2C-D55B-41CB-ABA6-FF7588DAF7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72D9034-18F7-469E-9AD2-5B78D3422481}" type="slidenum">
              <a:rPr lang="fr-FR" altLang="fr-FR" smtClean="0"/>
              <a:pPr/>
              <a:t>10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Espace réservé de l'image des diapositives 1">
            <a:extLst>
              <a:ext uri="{FF2B5EF4-FFF2-40B4-BE49-F238E27FC236}">
                <a16:creationId xmlns:a16="http://schemas.microsoft.com/office/drawing/2014/main" id="{43A56C13-7476-487D-AD80-C017A6A269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Espace réservé des commentaires 2">
            <a:extLst>
              <a:ext uri="{FF2B5EF4-FFF2-40B4-BE49-F238E27FC236}">
                <a16:creationId xmlns:a16="http://schemas.microsoft.com/office/drawing/2014/main" id="{2DE300EC-C701-4489-8832-3C1F3CA90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40964" name="Espace réservé du numéro de diapositive 3">
            <a:extLst>
              <a:ext uri="{FF2B5EF4-FFF2-40B4-BE49-F238E27FC236}">
                <a16:creationId xmlns:a16="http://schemas.microsoft.com/office/drawing/2014/main" id="{B2860924-57CE-426C-9775-D600BC8BD8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BA17FB5-C6E4-41B3-B0C3-33C2DB5B6A2B}" type="slidenum">
              <a:rPr lang="fr-FR" altLang="fr-FR" smtClean="0"/>
              <a:pPr/>
              <a:t>11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e l'image des diapositives 1">
            <a:extLst>
              <a:ext uri="{FF2B5EF4-FFF2-40B4-BE49-F238E27FC236}">
                <a16:creationId xmlns:a16="http://schemas.microsoft.com/office/drawing/2014/main" id="{8045D453-36F8-4C60-9FF9-E4C6C39AD7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Espace réservé des commentaires 2">
            <a:extLst>
              <a:ext uri="{FF2B5EF4-FFF2-40B4-BE49-F238E27FC236}">
                <a16:creationId xmlns:a16="http://schemas.microsoft.com/office/drawing/2014/main" id="{1DE645C6-D085-44F1-AAD2-381DE4F03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43012" name="Espace réservé du numéro de diapositive 3">
            <a:extLst>
              <a:ext uri="{FF2B5EF4-FFF2-40B4-BE49-F238E27FC236}">
                <a16:creationId xmlns:a16="http://schemas.microsoft.com/office/drawing/2014/main" id="{FEA6B5D3-1EEE-46CC-AE65-8B744EAEF1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99FB9CD-5EF6-4C26-BAEF-D7DFE42BB7B7}" type="slidenum">
              <a:rPr lang="fr-FR" altLang="fr-FR" smtClean="0"/>
              <a:pPr/>
              <a:t>12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Espace réservé de l'image des diapositives 1">
            <a:extLst>
              <a:ext uri="{FF2B5EF4-FFF2-40B4-BE49-F238E27FC236}">
                <a16:creationId xmlns:a16="http://schemas.microsoft.com/office/drawing/2014/main" id="{82EBDE33-161F-4CDE-9E1B-93EB9B7DE2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Espace réservé des commentaires 2">
            <a:extLst>
              <a:ext uri="{FF2B5EF4-FFF2-40B4-BE49-F238E27FC236}">
                <a16:creationId xmlns:a16="http://schemas.microsoft.com/office/drawing/2014/main" id="{0A5671BD-8645-490F-9ADD-753746563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45060" name="Espace réservé du numéro de diapositive 3">
            <a:extLst>
              <a:ext uri="{FF2B5EF4-FFF2-40B4-BE49-F238E27FC236}">
                <a16:creationId xmlns:a16="http://schemas.microsoft.com/office/drawing/2014/main" id="{76503815-322C-4EF4-A845-76B7815860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056EA61-0E7F-46B7-BF45-9AC40E10F976}" type="slidenum">
              <a:rPr lang="fr-FR" altLang="fr-FR" smtClean="0"/>
              <a:pPr/>
              <a:t>13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e l'image des diapositives 1">
            <a:extLst>
              <a:ext uri="{FF2B5EF4-FFF2-40B4-BE49-F238E27FC236}">
                <a16:creationId xmlns:a16="http://schemas.microsoft.com/office/drawing/2014/main" id="{9D259F70-6C7B-4F19-BE3A-5272DE826F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Espace réservé des commentaires 2">
            <a:extLst>
              <a:ext uri="{FF2B5EF4-FFF2-40B4-BE49-F238E27FC236}">
                <a16:creationId xmlns:a16="http://schemas.microsoft.com/office/drawing/2014/main" id="{34250041-4732-4938-8227-225DA4BCA2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22532" name="Espace réservé du numéro de diapositive 3">
            <a:extLst>
              <a:ext uri="{FF2B5EF4-FFF2-40B4-BE49-F238E27FC236}">
                <a16:creationId xmlns:a16="http://schemas.microsoft.com/office/drawing/2014/main" id="{865C79BB-07CF-4DD9-8229-C4A8C0D3B3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BC13B77-6BC8-4D04-9CF7-3CD81E107B83}" type="slidenum">
              <a:rPr lang="fr-FR" altLang="fr-FR" smtClean="0"/>
              <a:pPr/>
              <a:t>2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e l'image des diapositives 1">
            <a:extLst>
              <a:ext uri="{FF2B5EF4-FFF2-40B4-BE49-F238E27FC236}">
                <a16:creationId xmlns:a16="http://schemas.microsoft.com/office/drawing/2014/main" id="{AED3ECE8-C8FD-4220-A364-2067294304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Espace réservé des commentaires 2">
            <a:extLst>
              <a:ext uri="{FF2B5EF4-FFF2-40B4-BE49-F238E27FC236}">
                <a16:creationId xmlns:a16="http://schemas.microsoft.com/office/drawing/2014/main" id="{8207EF18-1104-4C7F-A8CB-FC3E7432C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24580" name="Espace réservé du numéro de diapositive 3">
            <a:extLst>
              <a:ext uri="{FF2B5EF4-FFF2-40B4-BE49-F238E27FC236}">
                <a16:creationId xmlns:a16="http://schemas.microsoft.com/office/drawing/2014/main" id="{FC4C9A62-E12B-49A2-954D-04E18AA7B8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674166D-ABB6-4FE5-BCE0-FA1971FDFF4E}" type="slidenum">
              <a:rPr lang="fr-FR" altLang="fr-FR" smtClean="0"/>
              <a:pPr/>
              <a:t>3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e l'image des diapositives 1">
            <a:extLst>
              <a:ext uri="{FF2B5EF4-FFF2-40B4-BE49-F238E27FC236}">
                <a16:creationId xmlns:a16="http://schemas.microsoft.com/office/drawing/2014/main" id="{6BDE679C-D960-496C-B5B2-3ACAC88B4B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Espace réservé des commentaires 2">
            <a:extLst>
              <a:ext uri="{FF2B5EF4-FFF2-40B4-BE49-F238E27FC236}">
                <a16:creationId xmlns:a16="http://schemas.microsoft.com/office/drawing/2014/main" id="{BFD39672-1695-401F-B8AD-04A828B47E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26628" name="Espace réservé du numéro de diapositive 3">
            <a:extLst>
              <a:ext uri="{FF2B5EF4-FFF2-40B4-BE49-F238E27FC236}">
                <a16:creationId xmlns:a16="http://schemas.microsoft.com/office/drawing/2014/main" id="{603C17C6-4D14-4C98-B8EE-E38B31B7BF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47B0BDB-41F5-406F-9104-61C2B655168A}" type="slidenum">
              <a:rPr lang="fr-FR" altLang="fr-FR" smtClean="0"/>
              <a:pPr/>
              <a:t>4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e l'image des diapositives 1">
            <a:extLst>
              <a:ext uri="{FF2B5EF4-FFF2-40B4-BE49-F238E27FC236}">
                <a16:creationId xmlns:a16="http://schemas.microsoft.com/office/drawing/2014/main" id="{B1C40388-F461-43BF-90C5-9C7613E4CC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Espace réservé des commentaires 2">
            <a:extLst>
              <a:ext uri="{FF2B5EF4-FFF2-40B4-BE49-F238E27FC236}">
                <a16:creationId xmlns:a16="http://schemas.microsoft.com/office/drawing/2014/main" id="{8BB2FE3B-1A86-4209-B0D8-4F9748744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28676" name="Espace réservé du numéro de diapositive 3">
            <a:extLst>
              <a:ext uri="{FF2B5EF4-FFF2-40B4-BE49-F238E27FC236}">
                <a16:creationId xmlns:a16="http://schemas.microsoft.com/office/drawing/2014/main" id="{00061074-310F-41CB-A565-35BF27AA10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C4A700-BBD0-40DE-B81B-3F5A24E8D689}" type="slidenum">
              <a:rPr lang="fr-FR" altLang="fr-FR" smtClean="0"/>
              <a:pPr/>
              <a:t>5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e l'image des diapositives 1">
            <a:extLst>
              <a:ext uri="{FF2B5EF4-FFF2-40B4-BE49-F238E27FC236}">
                <a16:creationId xmlns:a16="http://schemas.microsoft.com/office/drawing/2014/main" id="{D017A3F0-7788-41C1-981C-943CDA1811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Espace réservé des commentaires 2">
            <a:extLst>
              <a:ext uri="{FF2B5EF4-FFF2-40B4-BE49-F238E27FC236}">
                <a16:creationId xmlns:a16="http://schemas.microsoft.com/office/drawing/2014/main" id="{59ECD712-296A-400B-96D9-95E162B0D2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30724" name="Espace réservé du numéro de diapositive 3">
            <a:extLst>
              <a:ext uri="{FF2B5EF4-FFF2-40B4-BE49-F238E27FC236}">
                <a16:creationId xmlns:a16="http://schemas.microsoft.com/office/drawing/2014/main" id="{443359DA-AE69-48AA-8FFB-255570FC9E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F01C1B6-AD44-46E2-967A-669E91E98EFA}" type="slidenum">
              <a:rPr lang="fr-FR" altLang="fr-FR" smtClean="0"/>
              <a:pPr/>
              <a:t>6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>
            <a:extLst>
              <a:ext uri="{FF2B5EF4-FFF2-40B4-BE49-F238E27FC236}">
                <a16:creationId xmlns:a16="http://schemas.microsoft.com/office/drawing/2014/main" id="{B990414A-2887-4613-AE44-C5D2119B84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Espace réservé des commentaires 2">
            <a:extLst>
              <a:ext uri="{FF2B5EF4-FFF2-40B4-BE49-F238E27FC236}">
                <a16:creationId xmlns:a16="http://schemas.microsoft.com/office/drawing/2014/main" id="{047409EB-9FAD-408E-9FE4-8BF58A918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32772" name="Espace réservé du numéro de diapositive 3">
            <a:extLst>
              <a:ext uri="{FF2B5EF4-FFF2-40B4-BE49-F238E27FC236}">
                <a16:creationId xmlns:a16="http://schemas.microsoft.com/office/drawing/2014/main" id="{E26DACAE-5855-4F9B-8794-C8A9B01FF2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F3FD638-C7F8-4C10-9547-E2C9F7D9B979}" type="slidenum">
              <a:rPr lang="fr-FR" altLang="fr-FR" smtClean="0"/>
              <a:pPr/>
              <a:t>7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e l'image des diapositives 1">
            <a:extLst>
              <a:ext uri="{FF2B5EF4-FFF2-40B4-BE49-F238E27FC236}">
                <a16:creationId xmlns:a16="http://schemas.microsoft.com/office/drawing/2014/main" id="{E6521D64-80B1-4A0D-9082-0F31E381E7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Espace réservé des commentaires 2">
            <a:extLst>
              <a:ext uri="{FF2B5EF4-FFF2-40B4-BE49-F238E27FC236}">
                <a16:creationId xmlns:a16="http://schemas.microsoft.com/office/drawing/2014/main" id="{57C4CC4E-3807-44A5-BA32-97495C339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34820" name="Espace réservé du numéro de diapositive 3">
            <a:extLst>
              <a:ext uri="{FF2B5EF4-FFF2-40B4-BE49-F238E27FC236}">
                <a16:creationId xmlns:a16="http://schemas.microsoft.com/office/drawing/2014/main" id="{9BC9DF2C-BEDF-487C-BCF0-22F84B569F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8A78BDF-60B4-42AE-A9A3-C3D8ACCEACFE}" type="slidenum">
              <a:rPr lang="fr-FR" altLang="fr-FR" smtClean="0"/>
              <a:pPr/>
              <a:t>8</a:t>
            </a:fld>
            <a:endParaRPr lang="fr-FR" alt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ce réservé de l'image des diapositives 1">
            <a:extLst>
              <a:ext uri="{FF2B5EF4-FFF2-40B4-BE49-F238E27FC236}">
                <a16:creationId xmlns:a16="http://schemas.microsoft.com/office/drawing/2014/main" id="{7150E685-A28E-49D8-B394-57FB84E8F6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Espace réservé des commentaires 2">
            <a:extLst>
              <a:ext uri="{FF2B5EF4-FFF2-40B4-BE49-F238E27FC236}">
                <a16:creationId xmlns:a16="http://schemas.microsoft.com/office/drawing/2014/main" id="{29857A53-ED21-4408-B4F2-F61705A55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  <p:sp>
        <p:nvSpPr>
          <p:cNvPr id="36868" name="Espace réservé du numéro de diapositive 3">
            <a:extLst>
              <a:ext uri="{FF2B5EF4-FFF2-40B4-BE49-F238E27FC236}">
                <a16:creationId xmlns:a16="http://schemas.microsoft.com/office/drawing/2014/main" id="{CCE508B2-73CF-4A18-AFC0-4C8B091B78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2746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172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43050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84375" indent="-2190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415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8987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559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175" indent="-2190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8E88238-85C3-4985-A02E-AF260EC91402}" type="slidenum">
              <a:rPr lang="fr-FR" altLang="fr-FR" smtClean="0"/>
              <a:pPr/>
              <a:t>9</a:t>
            </a:fld>
            <a:endParaRPr lang="fr-FR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ooter-pageINTRO.jpg">
            <a:extLst>
              <a:ext uri="{FF2B5EF4-FFF2-40B4-BE49-F238E27FC236}">
                <a16:creationId xmlns:a16="http://schemas.microsoft.com/office/drawing/2014/main" id="{D4C26FD0-B4D6-4AEA-A845-38BC189774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99"/>
          <a:stretch>
            <a:fillRect/>
          </a:stretch>
        </p:blipFill>
        <p:spPr bwMode="auto">
          <a:xfrm>
            <a:off x="8601075" y="5629275"/>
            <a:ext cx="3608388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84917" y="1772817"/>
            <a:ext cx="10363200" cy="576064"/>
          </a:xfrm>
        </p:spPr>
        <p:txBody>
          <a:bodyPr>
            <a:normAutofit/>
          </a:bodyPr>
          <a:lstStyle>
            <a:lvl1pPr algn="l">
              <a:defRPr sz="3600" b="1" cap="all" baseline="0">
                <a:solidFill>
                  <a:srgbClr val="4D8C99"/>
                </a:solidFill>
              </a:defRPr>
            </a:lvl1pPr>
          </a:lstStyle>
          <a:p>
            <a:r>
              <a:rPr lang="fr-FR"/>
              <a:t>Cliquez pour modifier le style du titre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95467" y="2852936"/>
            <a:ext cx="9974560" cy="766936"/>
          </a:xfrm>
        </p:spPr>
        <p:txBody>
          <a:bodyPr>
            <a:normAutofit/>
          </a:bodyPr>
          <a:lstStyle>
            <a:lvl1pPr marL="0" indent="0" algn="l">
              <a:buNone/>
              <a:defRPr sz="3600" i="1" baseline="0">
                <a:solidFill>
                  <a:srgbClr val="4D8C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BE" dirty="0"/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DA4B801B-A38F-4920-880E-0328018BB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9636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image principal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5360" y="548680"/>
            <a:ext cx="11536489" cy="720080"/>
          </a:xfrm>
        </p:spPr>
        <p:txBody>
          <a:bodyPr>
            <a:normAutofit/>
          </a:bodyPr>
          <a:lstStyle>
            <a:lvl1pPr algn="l">
              <a:defRPr sz="3000" b="1" cap="all" baseline="0">
                <a:solidFill>
                  <a:srgbClr val="4D8C99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5360" y="5589240"/>
            <a:ext cx="11521280" cy="864096"/>
          </a:xfrm>
        </p:spPr>
        <p:txBody>
          <a:bodyPr>
            <a:normAutofit/>
          </a:bodyPr>
          <a:lstStyle>
            <a:lvl1pPr>
              <a:buNone/>
              <a:defRPr sz="16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2" name="Espace réservé pour une image  11"/>
          <p:cNvSpPr>
            <a:spLocks noGrp="1"/>
          </p:cNvSpPr>
          <p:nvPr>
            <p:ph type="pic" sz="quarter" idx="12"/>
          </p:nvPr>
        </p:nvSpPr>
        <p:spPr>
          <a:xfrm>
            <a:off x="349152" y="1628801"/>
            <a:ext cx="11507488" cy="3960440"/>
          </a:xfrm>
        </p:spPr>
        <p:txBody>
          <a:bodyPr rtlCol="0">
            <a:normAutofit/>
          </a:bodyPr>
          <a:lstStyle/>
          <a:p>
            <a:pPr lvl="0"/>
            <a:endParaRPr lang="fr-FR" noProof="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3972B5-FB65-4C59-B8EB-658DD6DA758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57EDA7-EE15-4751-BBB7-C9350455194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737600" y="6448425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FB644-F8C8-4115-BFCD-2292F71CF492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2101208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principal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309320"/>
          </a:xfrm>
        </p:spPr>
        <p:txBody>
          <a:bodyPr rtlCol="0">
            <a:normAutofit/>
          </a:bodyPr>
          <a:lstStyle/>
          <a:p>
            <a:pPr lvl="0"/>
            <a:endParaRPr lang="fr-FR" noProof="0" dirty="0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CB03074C-25C1-426C-B67C-5E207A246B9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D26672E2-9988-40ED-A81F-6CD6010B40B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737600" y="6448425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026A3-389A-44BD-BCC5-7C8DB754A6AD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2861467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extes 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5360" y="548680"/>
            <a:ext cx="11536489" cy="720080"/>
          </a:xfrm>
        </p:spPr>
        <p:txBody>
          <a:bodyPr>
            <a:normAutofit/>
          </a:bodyPr>
          <a:lstStyle>
            <a:lvl1pPr algn="l">
              <a:defRPr sz="3000" b="1" cap="all" baseline="0">
                <a:solidFill>
                  <a:srgbClr val="4D8C99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5360" y="1556792"/>
            <a:ext cx="4800533" cy="2448272"/>
          </a:xfrm>
        </p:spPr>
        <p:txBody>
          <a:bodyPr>
            <a:normAutofit/>
          </a:bodyPr>
          <a:lstStyle>
            <a:lvl1pPr>
              <a:buNone/>
              <a:defRPr sz="1400"/>
            </a:lvl1pPr>
            <a:lvl2pPr marL="93663" indent="-93663">
              <a:buFont typeface="Wingdings" pitchFamily="2" charset="2"/>
              <a:buChar char="Ø"/>
              <a:tabLst>
                <a:tab pos="177800" algn="l"/>
              </a:tabLst>
              <a:defRPr sz="14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2" name="Espace réservé pour une image  11"/>
          <p:cNvSpPr>
            <a:spLocks noGrp="1"/>
          </p:cNvSpPr>
          <p:nvPr>
            <p:ph type="pic" sz="quarter" idx="12"/>
          </p:nvPr>
        </p:nvSpPr>
        <p:spPr>
          <a:xfrm>
            <a:off x="335360" y="4149080"/>
            <a:ext cx="4800533" cy="2160240"/>
          </a:xfrm>
        </p:spPr>
        <p:txBody>
          <a:bodyPr rtlCol="0">
            <a:normAutofit/>
          </a:bodyPr>
          <a:lstStyle/>
          <a:p>
            <a:pPr lvl="0"/>
            <a:endParaRPr lang="fr-FR" noProof="0" dirty="0"/>
          </a:p>
        </p:txBody>
      </p:sp>
      <p:sp>
        <p:nvSpPr>
          <p:cNvPr id="11" name="Espace réservé du contenu 2"/>
          <p:cNvSpPr>
            <a:spLocks noGrp="1"/>
          </p:cNvSpPr>
          <p:nvPr>
            <p:ph idx="13"/>
          </p:nvPr>
        </p:nvSpPr>
        <p:spPr>
          <a:xfrm>
            <a:off x="5327915" y="1556792"/>
            <a:ext cx="6528725" cy="4752528"/>
          </a:xfrm>
        </p:spPr>
        <p:txBody>
          <a:bodyPr>
            <a:normAutofit/>
          </a:bodyPr>
          <a:lstStyle>
            <a:lvl1pPr>
              <a:buFont typeface="Wingdings" pitchFamily="2" charset="2"/>
              <a:buNone/>
              <a:defRPr sz="1400"/>
            </a:lvl1pPr>
            <a:lvl2pPr marL="177800" indent="-177800">
              <a:buFont typeface="Wingdings" pitchFamily="2" charset="2"/>
              <a:buChar char="Ø"/>
              <a:tabLst>
                <a:tab pos="177800" algn="l"/>
                <a:tab pos="271463" algn="l"/>
              </a:tabLst>
              <a:defRPr sz="14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1C785667-16A7-4BFE-A60A-B73F7C71BB1B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3467A680-2BE0-454B-83B5-B17471742F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8737600" y="6453188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2C264-89F9-419E-AEC8-AE2C23390868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29511862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 projet et le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/>
          <p:cNvSpPr>
            <a:spLocks noGrp="1"/>
          </p:cNvSpPr>
          <p:nvPr>
            <p:ph type="pic" sz="quarter" idx="12"/>
          </p:nvPr>
        </p:nvSpPr>
        <p:spPr>
          <a:xfrm>
            <a:off x="349152" y="548680"/>
            <a:ext cx="11507488" cy="5760640"/>
          </a:xfrm>
        </p:spPr>
        <p:txBody>
          <a:bodyPr rtlCol="0">
            <a:normAutofit/>
          </a:bodyPr>
          <a:lstStyle/>
          <a:p>
            <a:pPr lvl="0"/>
            <a:endParaRPr lang="fr-FR" noProof="0" dirty="0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13"/>
          </p:nvPr>
        </p:nvSpPr>
        <p:spPr>
          <a:xfrm>
            <a:off x="8976785" y="549276"/>
            <a:ext cx="2880783" cy="1584325"/>
          </a:xfrm>
          <a:solidFill>
            <a:schemeClr val="bg1"/>
          </a:solidFill>
        </p:spPr>
        <p:txBody>
          <a:bodyPr>
            <a:normAutofit/>
          </a:bodyPr>
          <a:lstStyle>
            <a:lvl1pPr>
              <a:buNone/>
              <a:defRPr sz="1200" b="0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3DC2F25A-2921-4AF7-8D9E-4E93207BF45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6B48B2EB-3A6E-442C-B101-89D21A21B68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8737600" y="6448425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137F3-B97C-44F5-BBDD-EB80A570A678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879412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projet et le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/>
          <p:cNvSpPr>
            <a:spLocks noGrp="1"/>
          </p:cNvSpPr>
          <p:nvPr>
            <p:ph type="pic" sz="quarter" idx="12"/>
          </p:nvPr>
        </p:nvSpPr>
        <p:spPr>
          <a:xfrm>
            <a:off x="349152" y="2708920"/>
            <a:ext cx="6706955" cy="3600400"/>
          </a:xfrm>
        </p:spPr>
        <p:txBody>
          <a:bodyPr rtlCol="0">
            <a:normAutofit/>
          </a:bodyPr>
          <a:lstStyle/>
          <a:p>
            <a:pPr lvl="0"/>
            <a:endParaRPr lang="fr-FR" noProof="0" dirty="0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13"/>
          </p:nvPr>
        </p:nvSpPr>
        <p:spPr>
          <a:xfrm>
            <a:off x="335360" y="548680"/>
            <a:ext cx="5856651" cy="2016224"/>
          </a:xfrm>
        </p:spPr>
        <p:txBody>
          <a:bodyPr>
            <a:normAutofit/>
          </a:bodyPr>
          <a:lstStyle>
            <a:lvl1pPr>
              <a:buNone/>
              <a:defRPr sz="1200" b="0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8" name="Espace réservé pour une image  11"/>
          <p:cNvSpPr>
            <a:spLocks noGrp="1"/>
          </p:cNvSpPr>
          <p:nvPr>
            <p:ph type="pic" sz="quarter" idx="14"/>
          </p:nvPr>
        </p:nvSpPr>
        <p:spPr>
          <a:xfrm>
            <a:off x="7056107" y="548680"/>
            <a:ext cx="4800533" cy="2880320"/>
          </a:xfrm>
        </p:spPr>
        <p:txBody>
          <a:bodyPr rtlCol="0">
            <a:normAutofit/>
          </a:bodyPr>
          <a:lstStyle/>
          <a:p>
            <a:pPr lvl="0"/>
            <a:endParaRPr lang="fr-FR" noProof="0" dirty="0"/>
          </a:p>
        </p:txBody>
      </p:sp>
      <p:sp>
        <p:nvSpPr>
          <p:cNvPr id="11" name="Espace réservé pour une image  11"/>
          <p:cNvSpPr>
            <a:spLocks noGrp="1"/>
          </p:cNvSpPr>
          <p:nvPr>
            <p:ph type="pic" sz="quarter" idx="15"/>
          </p:nvPr>
        </p:nvSpPr>
        <p:spPr>
          <a:xfrm>
            <a:off x="7056107" y="3429000"/>
            <a:ext cx="4800533" cy="2880320"/>
          </a:xfrm>
        </p:spPr>
        <p:txBody>
          <a:bodyPr rtlCol="0">
            <a:normAutofit/>
          </a:bodyPr>
          <a:lstStyle/>
          <a:p>
            <a:pPr lvl="0"/>
            <a:endParaRPr lang="fr-FR" noProof="0" dirty="0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C8447DCD-01F9-4A25-BC52-82DACAC076E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BBCF23E6-3D0D-49F8-8872-A2631458420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8737600" y="6448425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2ABFF-8665-49B5-B095-25E4575F89A4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21083813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erci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9350" y="548680"/>
            <a:ext cx="11536489" cy="720080"/>
          </a:xfrm>
        </p:spPr>
        <p:txBody>
          <a:bodyPr>
            <a:normAutofit/>
          </a:bodyPr>
          <a:lstStyle>
            <a:lvl1pPr algn="l">
              <a:defRPr sz="3200" b="1" cap="all" baseline="0">
                <a:solidFill>
                  <a:srgbClr val="4D8C99"/>
                </a:solidFill>
              </a:defRPr>
            </a:lvl1pPr>
          </a:lstStyle>
          <a:p>
            <a:r>
              <a:rPr lang="fr-FR"/>
              <a:t>Cliquez pour modifier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5360" y="1988840"/>
            <a:ext cx="7488832" cy="3600400"/>
          </a:xfrm>
        </p:spPr>
        <p:txBody>
          <a:bodyPr>
            <a:noAutofit/>
          </a:bodyPr>
          <a:lstStyle>
            <a:lvl1pPr marL="0" indent="0" algn="l">
              <a:buNone/>
              <a:defRPr sz="3200" b="0" baseline="0">
                <a:solidFill>
                  <a:srgbClr val="4D8C99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pour une image  11"/>
          <p:cNvSpPr>
            <a:spLocks noGrp="1"/>
          </p:cNvSpPr>
          <p:nvPr>
            <p:ph type="pic" sz="quarter" idx="12"/>
          </p:nvPr>
        </p:nvSpPr>
        <p:spPr>
          <a:xfrm>
            <a:off x="8016213" y="1628801"/>
            <a:ext cx="3840427" cy="3960441"/>
          </a:xfrm>
        </p:spPr>
        <p:txBody>
          <a:bodyPr rtlCol="0">
            <a:normAutofit/>
          </a:bodyPr>
          <a:lstStyle/>
          <a:p>
            <a:pPr lvl="0"/>
            <a:endParaRPr lang="fr-FR" noProof="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A315375-1F6C-4C78-A2E0-A86CC13654B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6EA3E1-336F-4BDE-8003-761B2E58131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737600" y="6448425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720F0F-0BB2-45B5-A0D8-647EC7A0EECE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1797232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- intervena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ooter-pageINTRO.jpg">
            <a:extLst>
              <a:ext uri="{FF2B5EF4-FFF2-40B4-BE49-F238E27FC236}">
                <a16:creationId xmlns:a16="http://schemas.microsoft.com/office/drawing/2014/main" id="{A09A5B94-0010-4EFF-B7E9-54CF1E8D61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299"/>
          <a:stretch>
            <a:fillRect/>
          </a:stretch>
        </p:blipFill>
        <p:spPr bwMode="auto">
          <a:xfrm>
            <a:off x="8601075" y="5629275"/>
            <a:ext cx="3608388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re 1"/>
          <p:cNvSpPr>
            <a:spLocks noGrp="1"/>
          </p:cNvSpPr>
          <p:nvPr>
            <p:ph type="ctrTitle"/>
          </p:nvPr>
        </p:nvSpPr>
        <p:spPr>
          <a:xfrm>
            <a:off x="1284917" y="548680"/>
            <a:ext cx="10363200" cy="576064"/>
          </a:xfrm>
        </p:spPr>
        <p:txBody>
          <a:bodyPr>
            <a:normAutofit/>
          </a:bodyPr>
          <a:lstStyle>
            <a:lvl1pPr algn="l">
              <a:defRPr sz="3600" b="1" cap="all" baseline="0">
                <a:solidFill>
                  <a:srgbClr val="4D8C99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9" name="Sous-titre 2"/>
          <p:cNvSpPr>
            <a:spLocks noGrp="1"/>
          </p:cNvSpPr>
          <p:nvPr>
            <p:ph type="subTitle" idx="1"/>
          </p:nvPr>
        </p:nvSpPr>
        <p:spPr>
          <a:xfrm>
            <a:off x="1295467" y="2852936"/>
            <a:ext cx="9974560" cy="766936"/>
          </a:xfrm>
        </p:spPr>
        <p:txBody>
          <a:bodyPr>
            <a:normAutofit/>
          </a:bodyPr>
          <a:lstStyle>
            <a:lvl1pPr marL="0" indent="0" algn="l">
              <a:buNone/>
              <a:defRPr sz="3600" i="1" baseline="0">
                <a:solidFill>
                  <a:srgbClr val="4D8C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BE" dirty="0"/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AAF690C1-1636-4081-99C8-F6E43416AE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438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>
          <a:xfrm>
            <a:off x="1295467" y="1916832"/>
            <a:ext cx="673067" cy="863922"/>
          </a:xfrm>
        </p:spPr>
        <p:txBody>
          <a:bodyPr>
            <a:normAutofit/>
          </a:bodyPr>
          <a:lstStyle>
            <a:lvl1pPr>
              <a:buNone/>
              <a:defRPr sz="6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>
          <a:xfrm>
            <a:off x="2063552" y="2204864"/>
            <a:ext cx="9793088" cy="720080"/>
          </a:xfrm>
        </p:spPr>
        <p:txBody>
          <a:bodyPr>
            <a:normAutofit/>
          </a:bodyPr>
          <a:lstStyle>
            <a:lvl1pPr>
              <a:buNone/>
              <a:defRPr sz="3600" cap="all" baseline="0">
                <a:solidFill>
                  <a:srgbClr val="4D8C9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12"/>
          <p:cNvSpPr>
            <a:spLocks noGrp="1"/>
          </p:cNvSpPr>
          <p:nvPr>
            <p:ph type="body" sz="quarter" idx="14"/>
          </p:nvPr>
        </p:nvSpPr>
        <p:spPr>
          <a:xfrm>
            <a:off x="1295467" y="2996952"/>
            <a:ext cx="673067" cy="863922"/>
          </a:xfrm>
        </p:spPr>
        <p:txBody>
          <a:bodyPr>
            <a:normAutofit/>
          </a:bodyPr>
          <a:lstStyle>
            <a:lvl1pPr>
              <a:buNone/>
              <a:defRPr sz="6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14"/>
          <p:cNvSpPr>
            <a:spLocks noGrp="1"/>
          </p:cNvSpPr>
          <p:nvPr>
            <p:ph type="body" sz="quarter" idx="15"/>
          </p:nvPr>
        </p:nvSpPr>
        <p:spPr>
          <a:xfrm>
            <a:off x="2063552" y="3284984"/>
            <a:ext cx="9793088" cy="720080"/>
          </a:xfrm>
        </p:spPr>
        <p:txBody>
          <a:bodyPr>
            <a:normAutofit/>
          </a:bodyPr>
          <a:lstStyle>
            <a:lvl1pPr>
              <a:buNone/>
              <a:defRPr sz="3600" cap="all" baseline="0">
                <a:solidFill>
                  <a:srgbClr val="4D8C9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texte 12"/>
          <p:cNvSpPr>
            <a:spLocks noGrp="1"/>
          </p:cNvSpPr>
          <p:nvPr>
            <p:ph type="body" sz="quarter" idx="16"/>
          </p:nvPr>
        </p:nvSpPr>
        <p:spPr>
          <a:xfrm>
            <a:off x="1295467" y="4077072"/>
            <a:ext cx="673067" cy="863922"/>
          </a:xfrm>
        </p:spPr>
        <p:txBody>
          <a:bodyPr>
            <a:normAutofit/>
          </a:bodyPr>
          <a:lstStyle>
            <a:lvl1pPr>
              <a:buNone/>
              <a:defRPr sz="60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14"/>
          <p:cNvSpPr>
            <a:spLocks noGrp="1"/>
          </p:cNvSpPr>
          <p:nvPr>
            <p:ph type="body" sz="quarter" idx="17"/>
          </p:nvPr>
        </p:nvSpPr>
        <p:spPr>
          <a:xfrm>
            <a:off x="2063552" y="4365104"/>
            <a:ext cx="9793088" cy="720080"/>
          </a:xfrm>
        </p:spPr>
        <p:txBody>
          <a:bodyPr>
            <a:normAutofit/>
          </a:bodyPr>
          <a:lstStyle>
            <a:lvl1pPr marL="0" indent="0">
              <a:buNone/>
              <a:defRPr sz="3600" cap="all" baseline="0">
                <a:solidFill>
                  <a:srgbClr val="4D8C9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14"/>
          <p:cNvSpPr>
            <a:spLocks noGrp="1"/>
          </p:cNvSpPr>
          <p:nvPr>
            <p:ph type="body" sz="quarter" idx="18"/>
          </p:nvPr>
        </p:nvSpPr>
        <p:spPr>
          <a:xfrm>
            <a:off x="335360" y="548680"/>
            <a:ext cx="7391400" cy="720080"/>
          </a:xfrm>
        </p:spPr>
        <p:txBody>
          <a:bodyPr>
            <a:normAutofit/>
          </a:bodyPr>
          <a:lstStyle>
            <a:lvl1pPr>
              <a:buNone/>
              <a:defRPr sz="3600" b="1" cap="all" baseline="0">
                <a:solidFill>
                  <a:srgbClr val="4D8C9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2B6E57DB-6322-4A1A-AB4E-A3C41679258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E29D2224-5227-4827-8A8F-B373BFD557B7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8737600" y="6453188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259BE2-B672-4419-9E8E-E95592AA784F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2220639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i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>
          <a:xfrm>
            <a:off x="719403" y="1484784"/>
            <a:ext cx="1249131" cy="1656010"/>
          </a:xfrm>
        </p:spPr>
        <p:txBody>
          <a:bodyPr/>
          <a:lstStyle>
            <a:lvl1pPr>
              <a:buNone/>
              <a:defRPr sz="9600" b="0">
                <a:solidFill>
                  <a:srgbClr val="4D8C9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>
          <a:xfrm>
            <a:off x="2255574" y="2204864"/>
            <a:ext cx="9697077" cy="2016224"/>
          </a:xfrm>
        </p:spPr>
        <p:txBody>
          <a:bodyPr>
            <a:normAutofit/>
          </a:bodyPr>
          <a:lstStyle>
            <a:lvl1pPr>
              <a:buNone/>
              <a:defRPr sz="3600" b="1" cap="all" baseline="0">
                <a:solidFill>
                  <a:srgbClr val="4D8C9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70F6CACD-0F38-471B-BB1A-DBA0463F4803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4E18C341-D41B-453C-A8E0-16D4937FC83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8737600" y="6453188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2C9EF-D5C5-4026-8556-85EC5C169D94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10338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rtie 2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>
          <a:xfrm>
            <a:off x="719403" y="1484784"/>
            <a:ext cx="1249131" cy="1656010"/>
          </a:xfrm>
        </p:spPr>
        <p:txBody>
          <a:bodyPr/>
          <a:lstStyle>
            <a:lvl1pPr>
              <a:buNone/>
              <a:defRPr sz="96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>
          <a:xfrm>
            <a:off x="2255573" y="2204864"/>
            <a:ext cx="9793088" cy="1944216"/>
          </a:xfrm>
        </p:spPr>
        <p:txBody>
          <a:bodyPr>
            <a:normAutofit/>
          </a:bodyPr>
          <a:lstStyle>
            <a:lvl1pPr>
              <a:buNone/>
              <a:defRPr sz="3600" b="1" cap="all" baseline="0">
                <a:solidFill>
                  <a:srgbClr val="4D8C9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FE3B1D12-8812-40E0-94C8-A484F0277A0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C3FBBD65-7193-44A0-A3F9-40D596D4405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8737600" y="6453188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FBF3D-665E-4C7C-92D5-8282D8F92B57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631671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i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>
          <a:xfrm>
            <a:off x="719403" y="1484784"/>
            <a:ext cx="1249131" cy="1656010"/>
          </a:xfrm>
        </p:spPr>
        <p:txBody>
          <a:bodyPr/>
          <a:lstStyle>
            <a:lvl1pPr>
              <a:buNone/>
              <a:defRPr sz="9600" b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3"/>
          </p:nvPr>
        </p:nvSpPr>
        <p:spPr>
          <a:xfrm>
            <a:off x="2255573" y="2204864"/>
            <a:ext cx="9793088" cy="1872208"/>
          </a:xfrm>
        </p:spPr>
        <p:txBody>
          <a:bodyPr>
            <a:normAutofit/>
          </a:bodyPr>
          <a:lstStyle>
            <a:lvl1pPr>
              <a:buNone/>
              <a:defRPr sz="3600" b="1" cap="all" baseline="0">
                <a:solidFill>
                  <a:srgbClr val="4D8C9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21387ED1-8F8B-441A-B673-CFB19015452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C8E48AD3-ED58-4039-88A9-7B58BD57943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8737600" y="6453188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FE0DB-B9A3-4EA2-B672-7ED451CDC082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3035379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5360" y="548680"/>
            <a:ext cx="11521280" cy="720080"/>
          </a:xfrm>
        </p:spPr>
        <p:txBody>
          <a:bodyPr>
            <a:normAutofit/>
          </a:bodyPr>
          <a:lstStyle>
            <a:lvl1pPr algn="l">
              <a:defRPr sz="3000" b="1" cap="all" baseline="0">
                <a:solidFill>
                  <a:srgbClr val="4D8C99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5360" y="1988841"/>
            <a:ext cx="11521280" cy="4137323"/>
          </a:xfrm>
        </p:spPr>
        <p:txBody>
          <a:bodyPr/>
          <a:lstStyle>
            <a:lvl1pPr>
              <a:buFont typeface="Wingdings" pitchFamily="2" charset="2"/>
              <a:buChar char="Ø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EF162900-FBAF-4CA8-8F3A-F9E983EC338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10F19D12-4E9F-465B-9E55-49C85DA685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737600" y="6453188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8AC1A-7AB2-472D-BDCC-5E9757EEC363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1193105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5360" y="548680"/>
            <a:ext cx="11521280" cy="720080"/>
          </a:xfrm>
        </p:spPr>
        <p:txBody>
          <a:bodyPr>
            <a:normAutofit/>
          </a:bodyPr>
          <a:lstStyle>
            <a:lvl1pPr algn="l">
              <a:defRPr sz="3000" b="1" cap="all" baseline="0">
                <a:solidFill>
                  <a:srgbClr val="4D8C99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5360" y="1628801"/>
            <a:ext cx="10959008" cy="1728192"/>
          </a:xfrm>
        </p:spPr>
        <p:txBody>
          <a:bodyPr>
            <a:normAutofit/>
          </a:bodyPr>
          <a:lstStyle>
            <a:lvl1pPr>
              <a:buNone/>
              <a:defRPr sz="1800"/>
            </a:lvl1pPr>
            <a:lvl2pPr marL="271463" indent="-271463">
              <a:buFont typeface="Wingdings" pitchFamily="2" charset="2"/>
              <a:buChar char="Ø"/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pour une image  10"/>
          <p:cNvSpPr>
            <a:spLocks noGrp="1"/>
          </p:cNvSpPr>
          <p:nvPr>
            <p:ph type="pic" sz="quarter" idx="12"/>
          </p:nvPr>
        </p:nvSpPr>
        <p:spPr>
          <a:xfrm>
            <a:off x="334434" y="3573464"/>
            <a:ext cx="11137900" cy="2015777"/>
          </a:xfrm>
        </p:spPr>
        <p:txBody>
          <a:bodyPr rtlCol="0">
            <a:normAutofit/>
          </a:bodyPr>
          <a:lstStyle/>
          <a:p>
            <a:pPr lvl="0"/>
            <a:endParaRPr lang="fr-FR" noProof="0"/>
          </a:p>
        </p:txBody>
      </p:sp>
      <p:sp>
        <p:nvSpPr>
          <p:cNvPr id="12" name="Espace réservé du contenu 2"/>
          <p:cNvSpPr>
            <a:spLocks noGrp="1"/>
          </p:cNvSpPr>
          <p:nvPr>
            <p:ph idx="13"/>
          </p:nvPr>
        </p:nvSpPr>
        <p:spPr>
          <a:xfrm>
            <a:off x="335360" y="5661248"/>
            <a:ext cx="10959008" cy="648072"/>
          </a:xfrm>
        </p:spPr>
        <p:txBody>
          <a:bodyPr>
            <a:noAutofit/>
          </a:bodyPr>
          <a:lstStyle>
            <a:lvl1pPr>
              <a:buNone/>
              <a:defRPr sz="1800"/>
            </a:lvl1pPr>
            <a:lvl2pPr marL="271463" indent="-271463">
              <a:buFont typeface="Wingdings" pitchFamily="2" charset="2"/>
              <a:buChar char="Ø"/>
              <a:tabLst>
                <a:tab pos="271463" algn="l"/>
              </a:tabLst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E93EF67F-4B64-4701-BCE4-9F43122CE18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9A87E9FC-3BF7-4DF7-B257-790E358DAA3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8737600" y="6453188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68663-1804-4AD6-87F0-1FA1AB9B4DBF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3621158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et image dro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5360" y="548680"/>
            <a:ext cx="11521280" cy="720080"/>
          </a:xfrm>
        </p:spPr>
        <p:txBody>
          <a:bodyPr>
            <a:normAutofit/>
          </a:bodyPr>
          <a:lstStyle>
            <a:lvl1pPr algn="l">
              <a:defRPr sz="3000" b="1" cap="all" baseline="0">
                <a:solidFill>
                  <a:srgbClr val="4D8C99"/>
                </a:solidFill>
              </a:defRPr>
            </a:lvl1pPr>
          </a:lstStyle>
          <a:p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5360" y="1916833"/>
            <a:ext cx="7790656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12" name="Espace réservé pour une image  11"/>
          <p:cNvSpPr>
            <a:spLocks noGrp="1"/>
          </p:cNvSpPr>
          <p:nvPr>
            <p:ph type="pic" sz="quarter" idx="12"/>
          </p:nvPr>
        </p:nvSpPr>
        <p:spPr>
          <a:xfrm>
            <a:off x="8400256" y="1628801"/>
            <a:ext cx="3791744" cy="4464497"/>
          </a:xfrm>
        </p:spPr>
        <p:txBody>
          <a:bodyPr rtlCol="0">
            <a:normAutofit/>
          </a:bodyPr>
          <a:lstStyle/>
          <a:p>
            <a:pPr lvl="0"/>
            <a:endParaRPr lang="fr-FR" noProof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9E0AD7-C104-47A0-ABAD-44FD16C9B83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327650" y="6524625"/>
            <a:ext cx="5684838" cy="217488"/>
          </a:xfrm>
          <a:prstGeom prst="rect">
            <a:avLst/>
          </a:prstGeom>
        </p:spPr>
        <p:txBody>
          <a:bodyPr/>
          <a:lstStyle>
            <a:lvl1pPr algn="r" eaLnBrk="1" hangingPunct="1">
              <a:defRPr sz="1000">
                <a:solidFill>
                  <a:srgbClr val="4D8C9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fr-BE"/>
              <a:t>pied de page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FEA310-A3D4-480F-8ACE-4C229462E89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8737600" y="6453188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F9FBD-4728-4351-B300-33D2F0AF084E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</p:spTree>
    <p:extLst>
      <p:ext uri="{BB962C8B-B14F-4D97-AF65-F5344CB8AC3E}">
        <p14:creationId xmlns:p14="http://schemas.microsoft.com/office/powerpoint/2010/main" val="145665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25482F4D-3065-4BAA-9003-D1C8B039B5F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  <a:endParaRPr lang="fr-BE" altLang="fr-FR"/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4ACBAC93-3D29-4999-968D-497A943FFB2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fr-BE" alt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B1B0D6-F737-41E9-ACC3-7E872C79E9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875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 dirty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E508ACD-8AD2-43E3-8D54-E79175D712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55C8AA3-DE7B-406F-B2F7-BADB07AB0ABF}" type="slidenum">
              <a:rPr lang="fr-BE" altLang="fr-FR"/>
              <a:pPr>
                <a:defRPr/>
              </a:pPr>
              <a:t>‹N°›</a:t>
            </a:fld>
            <a:endParaRPr lang="fr-BE" altLang="fr-FR"/>
          </a:p>
        </p:txBody>
      </p:sp>
      <p:pic>
        <p:nvPicPr>
          <p:cNvPr id="1030" name="Image 2" descr="Une image contenant dessin&#10;&#10;Description générée automatiquement">
            <a:extLst>
              <a:ext uri="{FF2B5EF4-FFF2-40B4-BE49-F238E27FC236}">
                <a16:creationId xmlns:a16="http://schemas.microsoft.com/office/drawing/2014/main" id="{D44EDB1A-5279-4B19-B083-A52440BBFA4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870575"/>
            <a:ext cx="1598613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31" name="Groupe 8">
            <a:extLst>
              <a:ext uri="{FF2B5EF4-FFF2-40B4-BE49-F238E27FC236}">
                <a16:creationId xmlns:a16="http://schemas.microsoft.com/office/drawing/2014/main" id="{AD7F9FA3-AF1E-45CA-8946-55B4C7428F2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2686050" y="6299200"/>
            <a:ext cx="6089650" cy="522288"/>
            <a:chOff x="2927648" y="6369093"/>
            <a:chExt cx="6088563" cy="522623"/>
          </a:xfrm>
        </p:grpSpPr>
        <p:grpSp>
          <p:nvGrpSpPr>
            <p:cNvPr id="1032" name="Groupe 9">
              <a:extLst>
                <a:ext uri="{FF2B5EF4-FFF2-40B4-BE49-F238E27FC236}">
                  <a16:creationId xmlns:a16="http://schemas.microsoft.com/office/drawing/2014/main" id="{0478606A-8622-45A6-9B46-E55C419475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03712" y="6447004"/>
              <a:ext cx="5400600" cy="438380"/>
              <a:chOff x="3503712" y="396839"/>
              <a:chExt cx="5230812" cy="1087945"/>
            </a:xfrm>
          </p:grpSpPr>
          <p:pic>
            <p:nvPicPr>
              <p:cNvPr id="1034" name="Image 3">
                <a:extLst>
                  <a:ext uri="{FF2B5EF4-FFF2-40B4-BE49-F238E27FC236}">
                    <a16:creationId xmlns:a16="http://schemas.microsoft.com/office/drawing/2014/main" id="{4F8F7FC5-3480-476D-AA08-0D51EFE06E6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73677"/>
              <a:stretch>
                <a:fillRect/>
              </a:stretch>
            </p:blipFill>
            <p:spPr bwMode="auto">
              <a:xfrm>
                <a:off x="3503712" y="396839"/>
                <a:ext cx="5230812" cy="2958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5" name="Image 3">
                <a:extLst>
                  <a:ext uri="{FF2B5EF4-FFF2-40B4-BE49-F238E27FC236}">
                    <a16:creationId xmlns:a16="http://schemas.microsoft.com/office/drawing/2014/main" id="{FEA3BCE0-DE78-487A-ACF5-EE5E9D5D00A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73677"/>
              <a:stretch>
                <a:fillRect/>
              </a:stretch>
            </p:blipFill>
            <p:spPr bwMode="auto">
              <a:xfrm>
                <a:off x="3503712" y="692696"/>
                <a:ext cx="5230812" cy="2958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6" name="Image 3">
                <a:extLst>
                  <a:ext uri="{FF2B5EF4-FFF2-40B4-BE49-F238E27FC236}">
                    <a16:creationId xmlns:a16="http://schemas.microsoft.com/office/drawing/2014/main" id="{0FF79324-75C7-4246-9653-B8FFD42452A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73677"/>
              <a:stretch>
                <a:fillRect/>
              </a:stretch>
            </p:blipFill>
            <p:spPr bwMode="auto">
              <a:xfrm>
                <a:off x="3503712" y="900894"/>
                <a:ext cx="5230812" cy="2958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7" name="Image 3">
                <a:extLst>
                  <a:ext uri="{FF2B5EF4-FFF2-40B4-BE49-F238E27FC236}">
                    <a16:creationId xmlns:a16="http://schemas.microsoft.com/office/drawing/2014/main" id="{810FE5CB-3122-425E-87EF-13E76864ECE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73677"/>
              <a:stretch>
                <a:fillRect/>
              </a:stretch>
            </p:blipFill>
            <p:spPr bwMode="auto">
              <a:xfrm>
                <a:off x="3503712" y="1188926"/>
                <a:ext cx="5230812" cy="2958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1" name="Titre 1">
              <a:extLst>
                <a:ext uri="{FF2B5EF4-FFF2-40B4-BE49-F238E27FC236}">
                  <a16:creationId xmlns:a16="http://schemas.microsoft.com/office/drawing/2014/main" id="{05C4A35A-7582-4999-B80F-C966F8685CB1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927648" y="6369093"/>
              <a:ext cx="6088563" cy="522623"/>
            </a:xfrm>
            <a:prstGeom prst="rect">
              <a:avLst/>
            </a:prstGeom>
            <a:noFill/>
            <a:ln>
              <a:noFill/>
            </a:ln>
          </p:spPr>
          <p:txBody>
            <a:bodyPr anchor="ctr"/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3600" b="1" kern="1200" cap="all" baseline="0">
                  <a:solidFill>
                    <a:srgbClr val="4D8C99"/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5pPr>
              <a:lvl6pPr marL="4572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6pPr>
              <a:lvl7pPr marL="9144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7pPr>
              <a:lvl8pPr marL="13716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8pPr>
              <a:lvl9pPr marL="18288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fontAlgn="auto" hangingPunct="1">
                <a:spcAft>
                  <a:spcPts val="0"/>
                </a:spcAft>
                <a:defRPr/>
              </a:pPr>
              <a:r>
                <a:rPr lang="fr-FR" sz="1400" dirty="0">
                  <a:solidFill>
                    <a:schemeClr val="bg1"/>
                  </a:solidFill>
                </a:rPr>
                <a:t>            Enquête DE CONJONCTURE - Filière FORET Bois </a:t>
              </a:r>
              <a:r>
                <a:rPr lang="fr-FR" sz="1400">
                  <a:solidFill>
                    <a:schemeClr val="bg1"/>
                  </a:solidFill>
                </a:rPr>
                <a:t>– 13 au 17 </a:t>
              </a:r>
              <a:r>
                <a:rPr lang="fr-FR" sz="1400" dirty="0">
                  <a:solidFill>
                    <a:schemeClr val="bg1"/>
                  </a:solidFill>
                </a:rPr>
                <a:t>AVRIL 2020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61" r:id="rId1"/>
    <p:sldLayoutId id="2147484762" r:id="rId2"/>
    <p:sldLayoutId id="2147484763" r:id="rId3"/>
    <p:sldLayoutId id="2147484764" r:id="rId4"/>
    <p:sldLayoutId id="2147484765" r:id="rId5"/>
    <p:sldLayoutId id="2147484766" r:id="rId6"/>
    <p:sldLayoutId id="2147484767" r:id="rId7"/>
    <p:sldLayoutId id="2147484768" r:id="rId8"/>
    <p:sldLayoutId id="2147484769" r:id="rId9"/>
    <p:sldLayoutId id="2147484770" r:id="rId10"/>
    <p:sldLayoutId id="2147484771" r:id="rId11"/>
    <p:sldLayoutId id="2147484772" r:id="rId12"/>
    <p:sldLayoutId id="2147484773" r:id="rId13"/>
    <p:sldLayoutId id="2147484774" r:id="rId14"/>
    <p:sldLayoutId id="2147484775" r:id="rId15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7186B9-6C98-4F3A-9A01-6FC818FCA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0088" y="260350"/>
            <a:ext cx="10652125" cy="23034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sz="4400" dirty="0"/>
              <a:t>Enquête DE CONJONCTURE ECONOMIQUE</a:t>
            </a:r>
            <a:br>
              <a:rPr lang="fr-FR" sz="4400" dirty="0"/>
            </a:br>
            <a:r>
              <a:rPr lang="fr-FR" sz="4400" dirty="0"/>
              <a:t>Filière Forêt Bois</a:t>
            </a:r>
          </a:p>
        </p:txBody>
      </p:sp>
      <p:sp>
        <p:nvSpPr>
          <p:cNvPr id="19459" name="Sous-titre 2">
            <a:extLst>
              <a:ext uri="{FF2B5EF4-FFF2-40B4-BE49-F238E27FC236}">
                <a16:creationId xmlns:a16="http://schemas.microsoft.com/office/drawing/2014/main" id="{5EF4C768-B988-4C91-996C-19C8050049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0088" y="3284538"/>
            <a:ext cx="7480300" cy="1368425"/>
          </a:xfrm>
        </p:spPr>
        <p:txBody>
          <a:bodyPr/>
          <a:lstStyle/>
          <a:p>
            <a:pPr eaLnBrk="1" hangingPunct="1"/>
            <a:r>
              <a:rPr lang="fr-FR" altLang="fr-FR" dirty="0"/>
              <a:t>Semaine du 13/04 au 17/04 2020</a:t>
            </a:r>
          </a:p>
          <a:p>
            <a:pPr eaLnBrk="1" hangingPunct="1"/>
            <a:r>
              <a:rPr lang="fr-FR" altLang="fr-FR" sz="1800" dirty="0"/>
              <a:t>440 entreprises répondantes en France</a:t>
            </a:r>
          </a:p>
          <a:p>
            <a:pPr eaLnBrk="1" hangingPunct="1"/>
            <a:endParaRPr lang="fr-FR" altLang="fr-FR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e 12">
            <a:extLst>
              <a:ext uri="{FF2B5EF4-FFF2-40B4-BE49-F238E27FC236}">
                <a16:creationId xmlns:a16="http://schemas.microsoft.com/office/drawing/2014/main" id="{B6B08A8A-88F6-4E91-9EE4-2F2A732E4B41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37893" name="Image 3">
              <a:extLst>
                <a:ext uri="{FF2B5EF4-FFF2-40B4-BE49-F238E27FC236}">
                  <a16:creationId xmlns:a16="http://schemas.microsoft.com/office/drawing/2014/main" id="{7459438F-77E0-45A8-8F39-4EA9F66EA25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894" name="Image 3">
              <a:extLst>
                <a:ext uri="{FF2B5EF4-FFF2-40B4-BE49-F238E27FC236}">
                  <a16:creationId xmlns:a16="http://schemas.microsoft.com/office/drawing/2014/main" id="{3A5F32C7-C88C-421C-BE1E-6ABCE57719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895" name="Image 3">
              <a:extLst>
                <a:ext uri="{FF2B5EF4-FFF2-40B4-BE49-F238E27FC236}">
                  <a16:creationId xmlns:a16="http://schemas.microsoft.com/office/drawing/2014/main" id="{AF0F3412-66B5-48BB-A9AA-8918B0C868F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896" name="Image 3">
              <a:extLst>
                <a:ext uri="{FF2B5EF4-FFF2-40B4-BE49-F238E27FC236}">
                  <a16:creationId xmlns:a16="http://schemas.microsoft.com/office/drawing/2014/main" id="{D9F3E2C4-11D9-4448-B50C-FBFD9E32DBC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" name="Titre 1">
            <a:extLst>
              <a:ext uri="{FF2B5EF4-FFF2-40B4-BE49-F238E27FC236}">
                <a16:creationId xmlns:a16="http://schemas.microsoft.com/office/drawing/2014/main" id="{19025C9F-2CEA-40DD-A8C2-167D95FCE3D8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Problèmes DE Trésorerie</a:t>
            </a:r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5C162444-D0C9-4826-9F6A-2C314F75E02D}"/>
              </a:ext>
              <a:ext uri="{147F2762-F138-4A5C-976F-8EAC2B608ADB}">
                <a16:predDERef xmlns:a16="http://schemas.microsoft.com/office/drawing/2014/main" pred="{968C71A8-A47E-4F31-9184-F97E690D94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9631901"/>
              </p:ext>
            </p:extLst>
          </p:nvPr>
        </p:nvGraphicFramePr>
        <p:xfrm>
          <a:off x="2351584" y="1093788"/>
          <a:ext cx="7704856" cy="52719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e 12">
            <a:extLst>
              <a:ext uri="{FF2B5EF4-FFF2-40B4-BE49-F238E27FC236}">
                <a16:creationId xmlns:a16="http://schemas.microsoft.com/office/drawing/2014/main" id="{02FA0432-50B7-4E7A-BC4C-7506AFC94360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39941" name="Image 3">
              <a:extLst>
                <a:ext uri="{FF2B5EF4-FFF2-40B4-BE49-F238E27FC236}">
                  <a16:creationId xmlns:a16="http://schemas.microsoft.com/office/drawing/2014/main" id="{C327013B-20FE-42C6-835D-9836F928E6E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42" name="Image 3">
              <a:extLst>
                <a:ext uri="{FF2B5EF4-FFF2-40B4-BE49-F238E27FC236}">
                  <a16:creationId xmlns:a16="http://schemas.microsoft.com/office/drawing/2014/main" id="{C2A34B1F-D0FA-4544-BD82-760AD2DA72D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43" name="Image 3">
              <a:extLst>
                <a:ext uri="{FF2B5EF4-FFF2-40B4-BE49-F238E27FC236}">
                  <a16:creationId xmlns:a16="http://schemas.microsoft.com/office/drawing/2014/main" id="{80F0B9F4-E687-4C9B-9ED5-806E39A1D96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9944" name="Image 3">
              <a:extLst>
                <a:ext uri="{FF2B5EF4-FFF2-40B4-BE49-F238E27FC236}">
                  <a16:creationId xmlns:a16="http://schemas.microsoft.com/office/drawing/2014/main" id="{FDFF8762-BD0D-487C-9D9C-A11264204CA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itre 1">
            <a:extLst>
              <a:ext uri="{FF2B5EF4-FFF2-40B4-BE49-F238E27FC236}">
                <a16:creationId xmlns:a16="http://schemas.microsoft.com/office/drawing/2014/main" id="{0F7F655D-119F-4389-85CA-116E4A382F77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Situation prévue pour la semaine prochaine</a:t>
            </a:r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0729FED2-86E2-4827-B4FD-65007019B6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9255245"/>
              </p:ext>
            </p:extLst>
          </p:nvPr>
        </p:nvGraphicFramePr>
        <p:xfrm>
          <a:off x="1631504" y="1114440"/>
          <a:ext cx="9289032" cy="5251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6" name="Groupe 12">
            <a:extLst>
              <a:ext uri="{FF2B5EF4-FFF2-40B4-BE49-F238E27FC236}">
                <a16:creationId xmlns:a16="http://schemas.microsoft.com/office/drawing/2014/main" id="{971CA0EB-DFC4-44D5-90AE-5BE9E855CB5F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41989" name="Image 3">
              <a:extLst>
                <a:ext uri="{FF2B5EF4-FFF2-40B4-BE49-F238E27FC236}">
                  <a16:creationId xmlns:a16="http://schemas.microsoft.com/office/drawing/2014/main" id="{DB1E5918-2A24-4028-89AD-EF26E7F2011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990" name="Image 3">
              <a:extLst>
                <a:ext uri="{FF2B5EF4-FFF2-40B4-BE49-F238E27FC236}">
                  <a16:creationId xmlns:a16="http://schemas.microsoft.com/office/drawing/2014/main" id="{D0C29931-3D40-44CF-9BC1-1E4651D92EA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991" name="Image 3">
              <a:extLst>
                <a:ext uri="{FF2B5EF4-FFF2-40B4-BE49-F238E27FC236}">
                  <a16:creationId xmlns:a16="http://schemas.microsoft.com/office/drawing/2014/main" id="{2AD5CBD9-0E74-4B35-A0A2-746766E2B3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992" name="Image 3">
              <a:extLst>
                <a:ext uri="{FF2B5EF4-FFF2-40B4-BE49-F238E27FC236}">
                  <a16:creationId xmlns:a16="http://schemas.microsoft.com/office/drawing/2014/main" id="{FFCAC9F8-4FF7-457C-99E1-4C0E765E8B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itre 1">
            <a:extLst>
              <a:ext uri="{FF2B5EF4-FFF2-40B4-BE49-F238E27FC236}">
                <a16:creationId xmlns:a16="http://schemas.microsoft.com/office/drawing/2014/main" id="{705992CE-0288-4988-822C-A2E4A0D0EC07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taux de couverture de vos besoins en approvisionnements BOIS</a:t>
            </a:r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299A0FC4-F88A-4272-A457-EB201793563F}"/>
              </a:ext>
              <a:ext uri="{147F2762-F138-4A5C-976F-8EAC2B608ADB}">
                <a16:predDERef xmlns:a16="http://schemas.microsoft.com/office/drawing/2014/main" pred="{0729FED2-86E2-4827-B4FD-65007019B6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0832370"/>
              </p:ext>
            </p:extLst>
          </p:nvPr>
        </p:nvGraphicFramePr>
        <p:xfrm>
          <a:off x="1559496" y="1114440"/>
          <a:ext cx="9001000" cy="5050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e 12">
            <a:extLst>
              <a:ext uri="{FF2B5EF4-FFF2-40B4-BE49-F238E27FC236}">
                <a16:creationId xmlns:a16="http://schemas.microsoft.com/office/drawing/2014/main" id="{4DBBA344-92C3-4852-A5C4-103722542EE1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44037" name="Image 3">
              <a:extLst>
                <a:ext uri="{FF2B5EF4-FFF2-40B4-BE49-F238E27FC236}">
                  <a16:creationId xmlns:a16="http://schemas.microsoft.com/office/drawing/2014/main" id="{8B7DEE0F-525D-4308-B715-F49465C9D1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38" name="Image 3">
              <a:extLst>
                <a:ext uri="{FF2B5EF4-FFF2-40B4-BE49-F238E27FC236}">
                  <a16:creationId xmlns:a16="http://schemas.microsoft.com/office/drawing/2014/main" id="{4B8DBA6B-D38F-4BEF-A1F7-1E6EF2C7F7B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39" name="Image 3">
              <a:extLst>
                <a:ext uri="{FF2B5EF4-FFF2-40B4-BE49-F238E27FC236}">
                  <a16:creationId xmlns:a16="http://schemas.microsoft.com/office/drawing/2014/main" id="{75720A7C-B6C1-4EB9-A2D5-BA9004B9B36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040" name="Image 3">
              <a:extLst>
                <a:ext uri="{FF2B5EF4-FFF2-40B4-BE49-F238E27FC236}">
                  <a16:creationId xmlns:a16="http://schemas.microsoft.com/office/drawing/2014/main" id="{628E97E7-1085-4E7F-8EAE-6238F1E9D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" name="Titre 1">
            <a:extLst>
              <a:ext uri="{FF2B5EF4-FFF2-40B4-BE49-F238E27FC236}">
                <a16:creationId xmlns:a16="http://schemas.microsoft.com/office/drawing/2014/main" id="{2D871E84-01DE-4A6C-B0A0-A3F22DAC58DA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dirty="0">
                <a:solidFill>
                  <a:schemeClr val="bg1"/>
                </a:solidFill>
              </a:rPr>
              <a:t>pourcentage de votre activité </a:t>
            </a:r>
            <a:r>
              <a:rPr lang="fr-FR" sz="3200" dirty="0">
                <a:solidFill>
                  <a:schemeClr val="bg1"/>
                </a:solidFill>
              </a:rPr>
              <a:t>(ventes, commandes, </a:t>
            </a:r>
            <a:r>
              <a:rPr lang="fr-FR" sz="3200" dirty="0" err="1">
                <a:solidFill>
                  <a:schemeClr val="bg1"/>
                </a:solidFill>
              </a:rPr>
              <a:t>etc</a:t>
            </a:r>
            <a:r>
              <a:rPr lang="fr-FR" sz="3200" dirty="0">
                <a:solidFill>
                  <a:schemeClr val="bg1"/>
                </a:solidFill>
              </a:rPr>
              <a:t>) </a:t>
            </a:r>
            <a:r>
              <a:rPr lang="fr-FR" dirty="0">
                <a:solidFill>
                  <a:schemeClr val="bg1"/>
                </a:solidFill>
              </a:rPr>
              <a:t>Par rapport aux 3 derniers mois</a:t>
            </a:r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D0956049-124C-425A-9F1D-975C6FCC4167}"/>
              </a:ext>
              <a:ext uri="{147F2762-F138-4A5C-976F-8EAC2B608ADB}">
                <a16:predDERef xmlns:a16="http://schemas.microsoft.com/office/drawing/2014/main" pred="{299A0FC4-F88A-4272-A457-EB20179356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4931360"/>
              </p:ext>
            </p:extLst>
          </p:nvPr>
        </p:nvGraphicFramePr>
        <p:xfrm>
          <a:off x="1271464" y="1114440"/>
          <a:ext cx="9433048" cy="4954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e 12">
            <a:extLst>
              <a:ext uri="{FF2B5EF4-FFF2-40B4-BE49-F238E27FC236}">
                <a16:creationId xmlns:a16="http://schemas.microsoft.com/office/drawing/2014/main" id="{BEB47DCA-A416-46AD-9C6A-E1A9E0506C0C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21509" name="Image 3">
              <a:extLst>
                <a:ext uri="{FF2B5EF4-FFF2-40B4-BE49-F238E27FC236}">
                  <a16:creationId xmlns:a16="http://schemas.microsoft.com/office/drawing/2014/main" id="{80CA596B-9039-4A0A-837F-129F735190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0" name="Image 3">
              <a:extLst>
                <a:ext uri="{FF2B5EF4-FFF2-40B4-BE49-F238E27FC236}">
                  <a16:creationId xmlns:a16="http://schemas.microsoft.com/office/drawing/2014/main" id="{9714A97E-BA6F-4E76-8BFD-6015264A9B0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1" name="Image 3">
              <a:extLst>
                <a:ext uri="{FF2B5EF4-FFF2-40B4-BE49-F238E27FC236}">
                  <a16:creationId xmlns:a16="http://schemas.microsoft.com/office/drawing/2014/main" id="{C90BD5D8-4AF6-4754-A280-D52C42B0620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2" name="Image 3">
              <a:extLst>
                <a:ext uri="{FF2B5EF4-FFF2-40B4-BE49-F238E27FC236}">
                  <a16:creationId xmlns:a16="http://schemas.microsoft.com/office/drawing/2014/main" id="{FD4CF497-724C-4C6C-8CAB-54759D3262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itre 1">
            <a:extLst>
              <a:ext uri="{FF2B5EF4-FFF2-40B4-BE49-F238E27FC236}">
                <a16:creationId xmlns:a16="http://schemas.microsoft.com/office/drawing/2014/main" id="{6A225086-CA66-4B29-88F7-AA18321C87D2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Taille des entreprises</a:t>
            </a:r>
          </a:p>
        </p:txBody>
      </p:sp>
      <p:graphicFrame>
        <p:nvGraphicFramePr>
          <p:cNvPr id="11" name="Graphique 10">
            <a:extLst>
              <a:ext uri="{FF2B5EF4-FFF2-40B4-BE49-F238E27FC236}">
                <a16:creationId xmlns:a16="http://schemas.microsoft.com/office/drawing/2014/main" id="{88545C8F-768E-4E18-96BF-9DDEC4BC0B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2189577"/>
              </p:ext>
            </p:extLst>
          </p:nvPr>
        </p:nvGraphicFramePr>
        <p:xfrm>
          <a:off x="2063552" y="1114440"/>
          <a:ext cx="7992888" cy="5122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e 12">
            <a:extLst>
              <a:ext uri="{FF2B5EF4-FFF2-40B4-BE49-F238E27FC236}">
                <a16:creationId xmlns:a16="http://schemas.microsoft.com/office/drawing/2014/main" id="{1E552061-8C0F-4182-84FE-D4FB3691D898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23557" name="Image 3">
              <a:extLst>
                <a:ext uri="{FF2B5EF4-FFF2-40B4-BE49-F238E27FC236}">
                  <a16:creationId xmlns:a16="http://schemas.microsoft.com/office/drawing/2014/main" id="{98F7F633-8132-4F29-87C1-99ED9B8424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8" name="Image 3">
              <a:extLst>
                <a:ext uri="{FF2B5EF4-FFF2-40B4-BE49-F238E27FC236}">
                  <a16:creationId xmlns:a16="http://schemas.microsoft.com/office/drawing/2014/main" id="{44370E28-1B2F-4F0E-91AA-78920C03CA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9" name="Image 3">
              <a:extLst>
                <a:ext uri="{FF2B5EF4-FFF2-40B4-BE49-F238E27FC236}">
                  <a16:creationId xmlns:a16="http://schemas.microsoft.com/office/drawing/2014/main" id="{291C11E8-93E8-4288-9EBF-30E5D5600C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60" name="Image 3">
              <a:extLst>
                <a:ext uri="{FF2B5EF4-FFF2-40B4-BE49-F238E27FC236}">
                  <a16:creationId xmlns:a16="http://schemas.microsoft.com/office/drawing/2014/main" id="{ED9FA7D5-5D23-4961-B893-1AE2C84806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itre 1">
            <a:extLst>
              <a:ext uri="{FF2B5EF4-FFF2-40B4-BE49-F238E27FC236}">
                <a16:creationId xmlns:a16="http://schemas.microsoft.com/office/drawing/2014/main" id="{3D52B7E0-820F-4739-AA2F-C2B491E61BFD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Périmètre géographique de l’activité</a:t>
            </a:r>
          </a:p>
        </p:txBody>
      </p:sp>
      <p:graphicFrame>
        <p:nvGraphicFramePr>
          <p:cNvPr id="11" name="Graphique 10">
            <a:extLst>
              <a:ext uri="{FF2B5EF4-FFF2-40B4-BE49-F238E27FC236}">
                <a16:creationId xmlns:a16="http://schemas.microsoft.com/office/drawing/2014/main" id="{0AFB0B14-9E6A-4468-9B74-F0E78D8E6A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0096936"/>
              </p:ext>
            </p:extLst>
          </p:nvPr>
        </p:nvGraphicFramePr>
        <p:xfrm>
          <a:off x="2711624" y="1055688"/>
          <a:ext cx="6768752" cy="5253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e 12">
            <a:extLst>
              <a:ext uri="{FF2B5EF4-FFF2-40B4-BE49-F238E27FC236}">
                <a16:creationId xmlns:a16="http://schemas.microsoft.com/office/drawing/2014/main" id="{244C8ED3-4D4E-4564-8EF9-699C512437FA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25605" name="Image 3">
              <a:extLst>
                <a:ext uri="{FF2B5EF4-FFF2-40B4-BE49-F238E27FC236}">
                  <a16:creationId xmlns:a16="http://schemas.microsoft.com/office/drawing/2014/main" id="{4F3F2EFE-BF80-40CF-9EC1-F84EE353E2E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6" name="Image 3">
              <a:extLst>
                <a:ext uri="{FF2B5EF4-FFF2-40B4-BE49-F238E27FC236}">
                  <a16:creationId xmlns:a16="http://schemas.microsoft.com/office/drawing/2014/main" id="{39F95F3D-EA66-49D9-BDBC-A29ECE8339E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7" name="Image 3">
              <a:extLst>
                <a:ext uri="{FF2B5EF4-FFF2-40B4-BE49-F238E27FC236}">
                  <a16:creationId xmlns:a16="http://schemas.microsoft.com/office/drawing/2014/main" id="{3354AE2F-4A09-4EAC-B3F7-82878B2A49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608" name="Image 3">
              <a:extLst>
                <a:ext uri="{FF2B5EF4-FFF2-40B4-BE49-F238E27FC236}">
                  <a16:creationId xmlns:a16="http://schemas.microsoft.com/office/drawing/2014/main" id="{CE5BAFCB-C323-4FAD-BA13-B22CAFF5CFF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" name="Titre 1">
            <a:extLst>
              <a:ext uri="{FF2B5EF4-FFF2-40B4-BE49-F238E27FC236}">
                <a16:creationId xmlns:a16="http://schemas.microsoft.com/office/drawing/2014/main" id="{33CED124-EA87-4CD5-823C-96B3631FE63E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Répartition par REGIONS</a:t>
            </a:r>
          </a:p>
        </p:txBody>
      </p:sp>
      <p:graphicFrame>
        <p:nvGraphicFramePr>
          <p:cNvPr id="11" name="Graphique 10">
            <a:extLst>
              <a:ext uri="{FF2B5EF4-FFF2-40B4-BE49-F238E27FC236}">
                <a16:creationId xmlns:a16="http://schemas.microsoft.com/office/drawing/2014/main" id="{82EF1468-5F52-4A7C-B4A0-FDF7723F87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5517590"/>
              </p:ext>
            </p:extLst>
          </p:nvPr>
        </p:nvGraphicFramePr>
        <p:xfrm>
          <a:off x="2639616" y="1093788"/>
          <a:ext cx="7272808" cy="5143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e 12">
            <a:extLst>
              <a:ext uri="{FF2B5EF4-FFF2-40B4-BE49-F238E27FC236}">
                <a16:creationId xmlns:a16="http://schemas.microsoft.com/office/drawing/2014/main" id="{3F3C3CEB-177C-4D87-8287-72DFA581F0C5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27653" name="Image 3">
              <a:extLst>
                <a:ext uri="{FF2B5EF4-FFF2-40B4-BE49-F238E27FC236}">
                  <a16:creationId xmlns:a16="http://schemas.microsoft.com/office/drawing/2014/main" id="{B9FFF708-6B49-4163-B2E1-05E2BD466F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4" name="Image 3">
              <a:extLst>
                <a:ext uri="{FF2B5EF4-FFF2-40B4-BE49-F238E27FC236}">
                  <a16:creationId xmlns:a16="http://schemas.microsoft.com/office/drawing/2014/main" id="{DF45AD3D-87B7-45F4-B471-6683AEE828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5" name="Image 3">
              <a:extLst>
                <a:ext uri="{FF2B5EF4-FFF2-40B4-BE49-F238E27FC236}">
                  <a16:creationId xmlns:a16="http://schemas.microsoft.com/office/drawing/2014/main" id="{0AD7F1F4-566F-4FAD-AACD-A342099DB7A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6" name="Image 3">
              <a:extLst>
                <a:ext uri="{FF2B5EF4-FFF2-40B4-BE49-F238E27FC236}">
                  <a16:creationId xmlns:a16="http://schemas.microsoft.com/office/drawing/2014/main" id="{2024AAD3-E535-4D0A-B272-FD5D553B0BB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itre 1">
            <a:extLst>
              <a:ext uri="{FF2B5EF4-FFF2-40B4-BE49-F238E27FC236}">
                <a16:creationId xmlns:a16="http://schemas.microsoft.com/office/drawing/2014/main" id="{A56A5714-B027-43EF-90EA-93D2CF185240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ACTIVITE PRINCIPALE</a:t>
            </a:r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D0E835C0-551C-469C-A009-8FD08FE03C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4345828"/>
              </p:ext>
            </p:extLst>
          </p:nvPr>
        </p:nvGraphicFramePr>
        <p:xfrm>
          <a:off x="263352" y="1114440"/>
          <a:ext cx="11809312" cy="4762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e 12">
            <a:extLst>
              <a:ext uri="{FF2B5EF4-FFF2-40B4-BE49-F238E27FC236}">
                <a16:creationId xmlns:a16="http://schemas.microsoft.com/office/drawing/2014/main" id="{54BFB07F-7133-40E5-AE95-4917B2BC6BB6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29701" name="Image 3">
              <a:extLst>
                <a:ext uri="{FF2B5EF4-FFF2-40B4-BE49-F238E27FC236}">
                  <a16:creationId xmlns:a16="http://schemas.microsoft.com/office/drawing/2014/main" id="{2D6CF62C-B529-4946-B4E6-E9E4E3F7480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02" name="Image 3">
              <a:extLst>
                <a:ext uri="{FF2B5EF4-FFF2-40B4-BE49-F238E27FC236}">
                  <a16:creationId xmlns:a16="http://schemas.microsoft.com/office/drawing/2014/main" id="{C5E54854-4D86-4461-9AC6-AEFE29968E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03" name="Image 3">
              <a:extLst>
                <a:ext uri="{FF2B5EF4-FFF2-40B4-BE49-F238E27FC236}">
                  <a16:creationId xmlns:a16="http://schemas.microsoft.com/office/drawing/2014/main" id="{E3C309E2-7FC8-42B3-93A1-A19E37D2031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704" name="Image 3">
              <a:extLst>
                <a:ext uri="{FF2B5EF4-FFF2-40B4-BE49-F238E27FC236}">
                  <a16:creationId xmlns:a16="http://schemas.microsoft.com/office/drawing/2014/main" id="{C66C20BB-D2CA-4288-8EC8-AAEF50E319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" name="Titre 1">
            <a:extLst>
              <a:ext uri="{FF2B5EF4-FFF2-40B4-BE49-F238E27FC236}">
                <a16:creationId xmlns:a16="http://schemas.microsoft.com/office/drawing/2014/main" id="{A94B2764-0A6B-4EEE-90B5-0E03E88063AB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fonctionnement actuel </a:t>
            </a:r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17FC25D7-8CE4-4A6E-9C69-AB69CD9DEA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4604771"/>
              </p:ext>
            </p:extLst>
          </p:nvPr>
        </p:nvGraphicFramePr>
        <p:xfrm>
          <a:off x="2495600" y="1114440"/>
          <a:ext cx="7128792" cy="5251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e 12">
            <a:extLst>
              <a:ext uri="{FF2B5EF4-FFF2-40B4-BE49-F238E27FC236}">
                <a16:creationId xmlns:a16="http://schemas.microsoft.com/office/drawing/2014/main" id="{BE01A194-0F22-4CD1-96C9-48835C7676BF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31749" name="Image 3">
              <a:extLst>
                <a:ext uri="{FF2B5EF4-FFF2-40B4-BE49-F238E27FC236}">
                  <a16:creationId xmlns:a16="http://schemas.microsoft.com/office/drawing/2014/main" id="{D534C179-713C-4494-8912-14E2580E5B5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50" name="Image 3">
              <a:extLst>
                <a:ext uri="{FF2B5EF4-FFF2-40B4-BE49-F238E27FC236}">
                  <a16:creationId xmlns:a16="http://schemas.microsoft.com/office/drawing/2014/main" id="{143E333D-F121-481B-96C6-F242E988AD9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51" name="Image 3">
              <a:extLst>
                <a:ext uri="{FF2B5EF4-FFF2-40B4-BE49-F238E27FC236}">
                  <a16:creationId xmlns:a16="http://schemas.microsoft.com/office/drawing/2014/main" id="{EB6FEAB7-62C7-4F31-A341-7728B0A7B6D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752" name="Image 3">
              <a:extLst>
                <a:ext uri="{FF2B5EF4-FFF2-40B4-BE49-F238E27FC236}">
                  <a16:creationId xmlns:a16="http://schemas.microsoft.com/office/drawing/2014/main" id="{9CAB40A2-D550-4EC9-B1AA-698374871C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" name="Titre 1">
            <a:extLst>
              <a:ext uri="{FF2B5EF4-FFF2-40B4-BE49-F238E27FC236}">
                <a16:creationId xmlns:a16="http://schemas.microsoft.com/office/drawing/2014/main" id="{F92D8265-D244-498F-8A62-5216B32CFB67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Cette semaine,  personnel en chômage partiel </a:t>
            </a:r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276277E8-5B36-434F-8753-D7898D828A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3032549"/>
              </p:ext>
            </p:extLst>
          </p:nvPr>
        </p:nvGraphicFramePr>
        <p:xfrm>
          <a:off x="1847528" y="1093788"/>
          <a:ext cx="8280920" cy="49752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e 12">
            <a:extLst>
              <a:ext uri="{FF2B5EF4-FFF2-40B4-BE49-F238E27FC236}">
                <a16:creationId xmlns:a16="http://schemas.microsoft.com/office/drawing/2014/main" id="{E5D0FECB-6B9B-47A3-AF5C-5F3A38A4E2CE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33797" name="Image 3">
              <a:extLst>
                <a:ext uri="{FF2B5EF4-FFF2-40B4-BE49-F238E27FC236}">
                  <a16:creationId xmlns:a16="http://schemas.microsoft.com/office/drawing/2014/main" id="{B3614FC0-BBAA-4FAC-884D-56B31B03EA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798" name="Image 3">
              <a:extLst>
                <a:ext uri="{FF2B5EF4-FFF2-40B4-BE49-F238E27FC236}">
                  <a16:creationId xmlns:a16="http://schemas.microsoft.com/office/drawing/2014/main" id="{C3EC361F-D21B-4570-934F-5766E7E0E8B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799" name="Image 3">
              <a:extLst>
                <a:ext uri="{FF2B5EF4-FFF2-40B4-BE49-F238E27FC236}">
                  <a16:creationId xmlns:a16="http://schemas.microsoft.com/office/drawing/2014/main" id="{1A55C457-72CC-4464-A59F-6CB3A86D237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800" name="Image 3">
              <a:extLst>
                <a:ext uri="{FF2B5EF4-FFF2-40B4-BE49-F238E27FC236}">
                  <a16:creationId xmlns:a16="http://schemas.microsoft.com/office/drawing/2014/main" id="{AF750352-0580-459D-9DB8-74494D908F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itre 1">
            <a:extLst>
              <a:ext uri="{FF2B5EF4-FFF2-40B4-BE49-F238E27FC236}">
                <a16:creationId xmlns:a16="http://schemas.microsoft.com/office/drawing/2014/main" id="{0A180341-D8FE-4964-BF82-1C64DDAF2EFB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Cette semaine, personnel utilisant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 leur droit de retrait </a:t>
            </a:r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51F7321C-EC61-49DE-BA1A-52D4B7970FC3}"/>
              </a:ext>
              <a:ext uri="{147F2762-F138-4A5C-976F-8EAC2B608ADB}">
                <a16:predDERef xmlns:a16="http://schemas.microsoft.com/office/drawing/2014/main" pred="{276277E8-5B36-434F-8753-D7898D828A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9370592"/>
              </p:ext>
            </p:extLst>
          </p:nvPr>
        </p:nvGraphicFramePr>
        <p:xfrm>
          <a:off x="1919536" y="1457163"/>
          <a:ext cx="8208912" cy="5338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e 12">
            <a:extLst>
              <a:ext uri="{FF2B5EF4-FFF2-40B4-BE49-F238E27FC236}">
                <a16:creationId xmlns:a16="http://schemas.microsoft.com/office/drawing/2014/main" id="{EB6DD017-76B3-4E22-B595-D8B3815CF86A}"/>
              </a:ext>
            </a:extLst>
          </p:cNvPr>
          <p:cNvGrpSpPr>
            <a:grpSpLocks/>
          </p:cNvGrpSpPr>
          <p:nvPr/>
        </p:nvGrpSpPr>
        <p:grpSpPr bwMode="auto">
          <a:xfrm>
            <a:off x="0" y="-26988"/>
            <a:ext cx="12192000" cy="1120776"/>
            <a:chOff x="3503712" y="396839"/>
            <a:chExt cx="5230812" cy="1087945"/>
          </a:xfrm>
        </p:grpSpPr>
        <p:pic>
          <p:nvPicPr>
            <p:cNvPr id="35845" name="Image 3">
              <a:extLst>
                <a:ext uri="{FF2B5EF4-FFF2-40B4-BE49-F238E27FC236}">
                  <a16:creationId xmlns:a16="http://schemas.microsoft.com/office/drawing/2014/main" id="{BCED01DA-B4F4-44BC-8D3B-99A325A0CE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396839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846" name="Image 3">
              <a:extLst>
                <a:ext uri="{FF2B5EF4-FFF2-40B4-BE49-F238E27FC236}">
                  <a16:creationId xmlns:a16="http://schemas.microsoft.com/office/drawing/2014/main" id="{BF50F055-7FEC-4546-947E-ACB2C0A5BD1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69269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847" name="Image 3">
              <a:extLst>
                <a:ext uri="{FF2B5EF4-FFF2-40B4-BE49-F238E27FC236}">
                  <a16:creationId xmlns:a16="http://schemas.microsoft.com/office/drawing/2014/main" id="{4B3E0CB8-8232-421C-B303-C0A231A1753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900894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848" name="Image 3">
              <a:extLst>
                <a:ext uri="{FF2B5EF4-FFF2-40B4-BE49-F238E27FC236}">
                  <a16:creationId xmlns:a16="http://schemas.microsoft.com/office/drawing/2014/main" id="{4678C020-57B7-4FF0-B124-2C7BCAD3B0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3677"/>
            <a:stretch>
              <a:fillRect/>
            </a:stretch>
          </p:blipFill>
          <p:spPr bwMode="auto">
            <a:xfrm>
              <a:off x="3503712" y="1188926"/>
              <a:ext cx="5230812" cy="295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" name="Titre 1">
            <a:extLst>
              <a:ext uri="{FF2B5EF4-FFF2-40B4-BE49-F238E27FC236}">
                <a16:creationId xmlns:a16="http://schemas.microsoft.com/office/drawing/2014/main" id="{363EF563-F783-4D21-9BD1-27BF82645BCE}"/>
              </a:ext>
            </a:extLst>
          </p:cNvPr>
          <p:cNvSpPr txBox="1">
            <a:spLocks/>
          </p:cNvSpPr>
          <p:nvPr/>
        </p:nvSpPr>
        <p:spPr bwMode="auto">
          <a:xfrm>
            <a:off x="0" y="260350"/>
            <a:ext cx="12180888" cy="508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 cap="all" baseline="0">
                <a:solidFill>
                  <a:srgbClr val="4D8C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Cette semaine,  personnel en 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000" dirty="0">
                <a:solidFill>
                  <a:schemeClr val="bg1"/>
                </a:solidFill>
              </a:rPr>
              <a:t>arrêt maladie ou garde d'enfant </a:t>
            </a:r>
          </a:p>
        </p:txBody>
      </p:sp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968C71A8-A47E-4F31-9184-F97E690D94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6228183"/>
              </p:ext>
            </p:extLst>
          </p:nvPr>
        </p:nvGraphicFramePr>
        <p:xfrm>
          <a:off x="2495600" y="1114440"/>
          <a:ext cx="7776864" cy="5050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Masque_presentation_atlanbois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Sheets">
    <a:dk1>
      <a:srgbClr val="000000"/>
    </a:dk1>
    <a:lt1>
      <a:srgbClr val="FFFFFF"/>
    </a:lt1>
    <a:dk2>
      <a:srgbClr val="000000"/>
    </a:dk2>
    <a:lt2>
      <a:srgbClr val="FFFFFF"/>
    </a:lt2>
    <a:accent1>
      <a:srgbClr val="4285F4"/>
    </a:accent1>
    <a:accent2>
      <a:srgbClr val="EA4335"/>
    </a:accent2>
    <a:accent3>
      <a:srgbClr val="FBBC04"/>
    </a:accent3>
    <a:accent4>
      <a:srgbClr val="34A853"/>
    </a:accent4>
    <a:accent5>
      <a:srgbClr val="FF6D01"/>
    </a:accent5>
    <a:accent6>
      <a:srgbClr val="46BDC6"/>
    </a:accent6>
    <a:hlink>
      <a:srgbClr val="1155CC"/>
    </a:hlink>
    <a:folHlink>
      <a:srgbClr val="1155CC"/>
    </a:folHlink>
  </a:clrScheme>
  <a:fontScheme name="Sheets">
    <a:majorFont>
      <a:latin typeface="Arial"/>
      <a:ea typeface="Arial"/>
      <a:cs typeface="Arial"/>
    </a:majorFont>
    <a:minorFont>
      <a:latin typeface="Arial"/>
      <a:ea typeface="Arial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presentation_type</Template>
  <TotalTime>16930</TotalTime>
  <Words>197</Words>
  <Application>Microsoft Office PowerPoint</Application>
  <PresentationFormat>Grand écran</PresentationFormat>
  <Paragraphs>45</Paragraphs>
  <Slides>13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Masque_presentation_atlanbois</vt:lpstr>
      <vt:lpstr>Enquête DE CONJONCTURE ECONOMIQUE Filière Forêt Bois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Atlanbois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nicolas VISIER</dc:creator>
  <cp:lastModifiedBy>Laure Plum</cp:lastModifiedBy>
  <cp:revision>797</cp:revision>
  <cp:lastPrinted>2018-06-11T14:08:30Z</cp:lastPrinted>
  <dcterms:created xsi:type="dcterms:W3CDTF">2004-07-07T10:10:05Z</dcterms:created>
  <dcterms:modified xsi:type="dcterms:W3CDTF">2020-04-14T18:45:59Z</dcterms:modified>
</cp:coreProperties>
</file>