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notesSlides/notesSlide17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notesSlides/notesSlide18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ppt/notesSlides/notesSlide19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3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4.xml" ContentType="application/vnd.openxmlformats-officedocument.themeOverride+xml"/>
  <Override PartName="/ppt/notesSlides/notesSlide20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5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6.xml" ContentType="application/vnd.openxmlformats-officedocument.themeOverride+xml"/>
  <Override PartName="/ppt/notesSlides/notesSlide21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7.xml" ContentType="application/vnd.openxmlformats-officedocument.themeOverr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8.xml" ContentType="application/vnd.openxmlformats-officedocument.themeOverride+xml"/>
  <Override PartName="/ppt/notesSlides/notesSlide22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9.xml" ContentType="application/vnd.openxmlformats-officedocument.themeOverr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30.xml" ContentType="application/vnd.openxmlformats-officedocument.themeOverride+xml"/>
  <Override PartName="/ppt/notesSlides/notesSlide23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31.xml" ContentType="application/vnd.openxmlformats-officedocument.themeOverr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32.xml" ContentType="application/vnd.openxmlformats-officedocument.themeOverride+xml"/>
  <Override PartName="/ppt/notesSlides/notesSlide24.xml" ContentType="application/vnd.openxmlformats-officedocument.presentationml.notesSl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33.xml" ContentType="application/vnd.openxmlformats-officedocument.themeOverr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34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7"/>
  </p:notesMasterIdLst>
  <p:handoutMasterIdLst>
    <p:handoutMasterId r:id="rId28"/>
  </p:handoutMasterIdLst>
  <p:sldIdLst>
    <p:sldId id="379" r:id="rId2"/>
    <p:sldId id="465" r:id="rId3"/>
    <p:sldId id="489" r:id="rId4"/>
    <p:sldId id="466" r:id="rId5"/>
    <p:sldId id="467" r:id="rId6"/>
    <p:sldId id="468" r:id="rId7"/>
    <p:sldId id="493" r:id="rId8"/>
    <p:sldId id="470" r:id="rId9"/>
    <p:sldId id="491" r:id="rId10"/>
    <p:sldId id="474" r:id="rId11"/>
    <p:sldId id="475" r:id="rId12"/>
    <p:sldId id="492" r:id="rId13"/>
    <p:sldId id="507" r:id="rId14"/>
    <p:sldId id="494" r:id="rId15"/>
    <p:sldId id="495" r:id="rId16"/>
    <p:sldId id="496" r:id="rId17"/>
    <p:sldId id="497" r:id="rId18"/>
    <p:sldId id="498" r:id="rId19"/>
    <p:sldId id="499" r:id="rId20"/>
    <p:sldId id="500" r:id="rId21"/>
    <p:sldId id="501" r:id="rId22"/>
    <p:sldId id="502" r:id="rId23"/>
    <p:sldId id="504" r:id="rId24"/>
    <p:sldId id="505" r:id="rId25"/>
    <p:sldId id="506" r:id="rId26"/>
  </p:sldIdLst>
  <p:sldSz cx="12192000" cy="6858000"/>
  <p:notesSz cx="6794500" cy="99314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7F3E9"/>
    <a:srgbClr val="EC765A"/>
    <a:srgbClr val="ED7758"/>
    <a:srgbClr val="5D8386"/>
    <a:srgbClr val="EB654A"/>
    <a:srgbClr val="4D8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F632F7-BC1C-4AA3-A170-A98C7F1BE961}" v="1" dt="2020-04-22T17:56:41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9803" autoAdjust="0"/>
  </p:normalViewPr>
  <p:slideViewPr>
    <p:cSldViewPr>
      <p:cViewPr varScale="1">
        <p:scale>
          <a:sx n="52" d="100"/>
          <a:sy n="52" d="100"/>
        </p:scale>
        <p:origin x="62" y="595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731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 Plum" userId="dd14693c9d9dfcd8" providerId="LiveId" clId="{F6F632F7-BC1C-4AA3-A170-A98C7F1BE961}"/>
    <pc:docChg chg="modSld">
      <pc:chgData name="Laure Plum" userId="dd14693c9d9dfcd8" providerId="LiveId" clId="{F6F632F7-BC1C-4AA3-A170-A98C7F1BE961}" dt="2020-04-22T17:56:41.461" v="0" actId="14100"/>
      <pc:docMkLst>
        <pc:docMk/>
      </pc:docMkLst>
      <pc:sldChg chg="modSp">
        <pc:chgData name="Laure Plum" userId="dd14693c9d9dfcd8" providerId="LiveId" clId="{F6F632F7-BC1C-4AA3-A170-A98C7F1BE961}" dt="2020-04-22T17:56:41.461" v="0" actId="14100"/>
        <pc:sldMkLst>
          <pc:docMk/>
          <pc:sldMk cId="1796262800" sldId="492"/>
        </pc:sldMkLst>
        <pc:graphicFrameChg chg="mod">
          <ac:chgData name="Laure Plum" userId="dd14693c9d9dfcd8" providerId="LiveId" clId="{F6F632F7-BC1C-4AA3-A170-A98C7F1BE961}" dt="2020-04-22T17:56:41.461" v="0" actId="14100"/>
          <ac:graphicFrameMkLst>
            <pc:docMk/>
            <pc:sldMk cId="1796262800" sldId="492"/>
            <ac:graphicFrameMk id="10" creationId="{E6C069D8-9F6A-423B-8B4D-0B8047C0AA8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../embeddings/oleObject10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../embeddings/oleObject11.bin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../embeddings/oleObject12.bin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../embeddings/oleObject13.bin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../embeddings/oleObject14.bin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../embeddings/oleObject15.bin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../embeddings/oleObject16.bin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../embeddings/oleObject17.bin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../embeddings/oleObject18.bin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../embeddings/oleObject19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../embeddings/oleObject20.bin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../embeddings/oleObject21.bin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../embeddings/oleObject22.bin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../embeddings/oleObject23.bin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../embeddings/oleObject24.bin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../embeddings/oleObject25.bin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../embeddings/oleObject26.bin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../embeddings/oleObject27.bin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../embeddings/oleObject28.bin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../embeddings/oleObject29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../embeddings/oleObject30.bin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d14693c9d9dfcd8/DOSSIER%20COMMUN%20FBR/France%20Bois%20R&#233;gions/Bureau/COVID-19/France%20Bois%20R&#233;gions%20-%20Conjoncture%20de%20la%20fili&#232;re%20for&#234;t%20et%20bois%20en%20r&#233;gion%20-%20National%20V2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1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../embeddings/oleObject31.bin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2.xml"/><Relationship Id="rId2" Type="http://schemas.microsoft.com/office/2011/relationships/chartColorStyle" Target="colors33.xml"/><Relationship Id="rId1" Type="http://schemas.microsoft.com/office/2011/relationships/chartStyle" Target="style33.xml"/><Relationship Id="rId4" Type="http://schemas.openxmlformats.org/officeDocument/2006/relationships/oleObject" Target="../embeddings/oleObject32.bin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3.xml"/><Relationship Id="rId2" Type="http://schemas.microsoft.com/office/2011/relationships/chartColorStyle" Target="colors34.xml"/><Relationship Id="rId1" Type="http://schemas.microsoft.com/office/2011/relationships/chartStyle" Target="style34.xml"/><Relationship Id="rId4" Type="http://schemas.openxmlformats.org/officeDocument/2006/relationships/oleObject" Target="../embeddings/oleObject33.bin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4.xml"/><Relationship Id="rId2" Type="http://schemas.microsoft.com/office/2011/relationships/chartColorStyle" Target="colors35.xml"/><Relationship Id="rId1" Type="http://schemas.microsoft.com/office/2011/relationships/chartStyle" Target="style35.xml"/><Relationship Id="rId4" Type="http://schemas.openxmlformats.org/officeDocument/2006/relationships/oleObject" Target="../embeddings/oleObject34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dynamique6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Analyse_réponse2!$B$69:$B$70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45-4AAF-88C4-A5002D0BD59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45-4AAF-88C4-A5002D0BD59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445-4AAF-88C4-A5002D0BD59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445-4AAF-88C4-A5002D0BD5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Analyse_réponse2!$A$71:$A$75</c:f>
              <c:strCache>
                <c:ptCount val="4"/>
                <c:pt idx="0">
                  <c:v>0 à 10 salariés</c:v>
                </c:pt>
                <c:pt idx="1">
                  <c:v>11 à 50 salariés</c:v>
                </c:pt>
                <c:pt idx="2">
                  <c:v>51 à 250 salariés</c:v>
                </c:pt>
                <c:pt idx="3">
                  <c:v>plus de 250 salariés</c:v>
                </c:pt>
              </c:strCache>
            </c:strRef>
          </c:cat>
          <c:val>
            <c:numRef>
              <c:f>Analyse_réponse2!$B$71:$B$75</c:f>
              <c:numCache>
                <c:formatCode>0.00%</c:formatCode>
                <c:ptCount val="4"/>
                <c:pt idx="0">
                  <c:v>0.64835164835164838</c:v>
                </c:pt>
                <c:pt idx="1">
                  <c:v>0.27747252747252749</c:v>
                </c:pt>
                <c:pt idx="2">
                  <c:v>6.043956043956044E-2</c:v>
                </c:pt>
                <c:pt idx="3">
                  <c:v>1.3736263736263736E-2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445-4AAF-88C4-A5002D0BD5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4264144"/>
        <c:axId val="714264464"/>
      </c:barChart>
      <c:catAx>
        <c:axId val="71426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4264464"/>
        <c:crosses val="autoZero"/>
        <c:auto val="1"/>
        <c:lblAlgn val="ctr"/>
        <c:lblOffset val="100"/>
        <c:noMultiLvlLbl val="0"/>
      </c:catAx>
      <c:valAx>
        <c:axId val="71426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4264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dynamique13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rgbClr val="92D050"/>
          </a:solidFill>
          <a:ln>
            <a:noFill/>
          </a:ln>
          <a:effectLst/>
        </c:spPr>
      </c:pivotFmt>
      <c:pivotFmt>
        <c:idx val="5"/>
        <c:spPr>
          <a:solidFill>
            <a:schemeClr val="accent6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2"/>
          </a:solidFill>
          <a:ln>
            <a:noFill/>
          </a:ln>
          <a:effectLst/>
        </c:spPr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6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</c:spPr>
      </c:pivotFmt>
      <c:pivotFmt>
        <c:idx val="14"/>
        <c:spPr>
          <a:solidFill>
            <a:schemeClr val="accent5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</c:pivotFmt>
      <c:pivotFmt>
        <c:idx val="17"/>
        <c:spPr>
          <a:solidFill>
            <a:schemeClr val="accent6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Analyse_réponse2!$B$147:$B$148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59-40EF-ADDF-0399DFB3475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59-40EF-ADDF-0399DFB3475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59-40EF-ADDF-0399DFB3475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59-40EF-ADDF-0399DFB3475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59-40EF-ADDF-0399DFB347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Analyse_réponse2!$A$149:$A$154</c:f>
              <c:strCache>
                <c:ptCount val="5"/>
                <c:pt idx="0">
                  <c:v>75% - 100%</c:v>
                </c:pt>
                <c:pt idx="1">
                  <c:v>50 % - 75%</c:v>
                </c:pt>
                <c:pt idx="2">
                  <c:v>25 % - 50%</c:v>
                </c:pt>
                <c:pt idx="3">
                  <c:v>0% - 25%</c:v>
                </c:pt>
                <c:pt idx="4">
                  <c:v>Pas de pertes ou progression</c:v>
                </c:pt>
              </c:strCache>
            </c:strRef>
          </c:cat>
          <c:val>
            <c:numRef>
              <c:f>Analyse_réponse2!$B$149:$B$154</c:f>
              <c:numCache>
                <c:formatCode>0.00%</c:formatCode>
                <c:ptCount val="5"/>
                <c:pt idx="0">
                  <c:v>0.13239436619718309</c:v>
                </c:pt>
                <c:pt idx="1">
                  <c:v>0.22535211267605634</c:v>
                </c:pt>
                <c:pt idx="2">
                  <c:v>0.25633802816901408</c:v>
                </c:pt>
                <c:pt idx="3">
                  <c:v>0.20563380281690141</c:v>
                </c:pt>
                <c:pt idx="4">
                  <c:v>0.18028169014084508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E3E-499B-ACC2-B022C41CF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0680"/>
        <c:axId val="893290040"/>
      </c:barChart>
      <c:catAx>
        <c:axId val="893290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0040"/>
        <c:crosses val="autoZero"/>
        <c:auto val="1"/>
        <c:lblAlgn val="ctr"/>
        <c:lblOffset val="100"/>
        <c:noMultiLvlLbl val="0"/>
      </c:catAx>
      <c:valAx>
        <c:axId val="893290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0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dynamique16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Analyse_réponse2!$B$309:$B$310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27-42AC-94E0-99664CEC226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927-42AC-94E0-99664CEC226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927-42AC-94E0-99664CEC226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927-42AC-94E0-99664CEC22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Analyse_réponse2!$A$311:$A$315</c:f>
              <c:strCache>
                <c:ptCount val="4"/>
                <c:pt idx="0">
                  <c:v>Pas de visibilité</c:v>
                </c:pt>
                <c:pt idx="1">
                  <c:v>1 mois</c:v>
                </c:pt>
                <c:pt idx="2">
                  <c:v>3 mois</c:v>
                </c:pt>
                <c:pt idx="3">
                  <c:v>plus de 3 mois</c:v>
                </c:pt>
              </c:strCache>
            </c:strRef>
          </c:cat>
          <c:val>
            <c:numRef>
              <c:f>Analyse_réponse2!$B$311:$B$315</c:f>
              <c:numCache>
                <c:formatCode>0.00%</c:formatCode>
                <c:ptCount val="4"/>
                <c:pt idx="0">
                  <c:v>0.42032967032967034</c:v>
                </c:pt>
                <c:pt idx="1">
                  <c:v>0.2087912087912088</c:v>
                </c:pt>
                <c:pt idx="2">
                  <c:v>0.17857142857142858</c:v>
                </c:pt>
                <c:pt idx="3">
                  <c:v>0.19230769230769232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927-42AC-94E0-99664CEC2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283353272"/>
        <c:axId val="1283353912"/>
      </c:barChart>
      <c:catAx>
        <c:axId val="1283353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353912"/>
        <c:crosses val="autoZero"/>
        <c:auto val="1"/>
        <c:lblAlgn val="ctr"/>
        <c:lblOffset val="100"/>
        <c:noMultiLvlLbl val="0"/>
      </c:catAx>
      <c:valAx>
        <c:axId val="1283353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353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'[France Bois Régions - Conjoncture de la filière forêt et bois en région - National V2.xlsx]Analyse_réponse2'!$B$89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207-42C7-8E98-53FC731A24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207-42C7-8E98-53FC731A24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207-42C7-8E98-53FC731A245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207-42C7-8E98-53FC731A245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207-42C7-8E98-53FC731A245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207-42C7-8E98-53FC731A24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'[France Bois Régions - Conjoncture de la filière forêt et bois en région - National V2.xlsx]Analyse_réponse2'!$C$88:$H$88</c:f>
              <c:strCache>
                <c:ptCount val="6"/>
                <c:pt idx="0">
                  <c:v>1 à 50 m3</c:v>
                </c:pt>
                <c:pt idx="1">
                  <c:v>51 à 300 m3</c:v>
                </c:pt>
                <c:pt idx="2">
                  <c:v>301 à 600 m3</c:v>
                </c:pt>
                <c:pt idx="3">
                  <c:v>601 à 900 m3</c:v>
                </c:pt>
                <c:pt idx="4">
                  <c:v>901 à 1300 m3</c:v>
                </c:pt>
                <c:pt idx="5">
                  <c:v>Plus de 1300 m3</c:v>
                </c:pt>
              </c:strCache>
            </c:strRef>
          </c:cat>
          <c:val>
            <c:numRef>
              <c:f>'[France Bois Régions - Conjoncture de la filière forêt et bois en région - National V2.xlsx]Analyse_réponse2'!$C$89:$H$89</c:f>
              <c:numCache>
                <c:formatCode>General</c:formatCode>
                <c:ptCount val="6"/>
                <c:pt idx="0">
                  <c:v>6</c:v>
                </c:pt>
                <c:pt idx="1">
                  <c:v>13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951-4858-BEE3-C18DB91A7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998447096"/>
        <c:axId val="255792752"/>
      </c:barChart>
      <c:catAx>
        <c:axId val="998447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55792752"/>
        <c:crosses val="autoZero"/>
        <c:auto val="1"/>
        <c:lblAlgn val="ctr"/>
        <c:lblOffset val="100"/>
        <c:noMultiLvlLbl val="0"/>
      </c:catAx>
      <c:valAx>
        <c:axId val="25579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98447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</c:pivotFmt>
      <c:pivotFmt>
        <c:idx val="4"/>
        <c:spPr>
          <a:solidFill>
            <a:schemeClr val="accent2"/>
          </a:solidFill>
          <a:ln>
            <a:noFill/>
          </a:ln>
          <a:effectLst/>
        </c:spP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5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D2A-48E7-B197-503EECF94B02}"/>
              </c:ext>
            </c:extLst>
          </c:dPt>
          <c:dPt>
            <c:idx val="1"/>
            <c:invertIfNegative val="0"/>
            <c:bubble3D val="0"/>
            <c:spPr>
              <a:solidFill>
                <a:srgbClr val="F796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D2A-48E7-B197-503EECF94B02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D2A-48E7-B197-503EECF94B0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D2A-48E7-B197-503EECF94B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très ralenti (de l'ordre de 1% à 35%)</c:v>
                </c:pt>
                <c:pt idx="2">
                  <c:v>Fonctionnement partiel (de l'ordre de 35% à 80%)</c:v>
                </c:pt>
                <c:pt idx="3">
                  <c:v>Fonctionnement normal (de l'ordre de 80% à 100%)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10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769-4215-98F1-920F43621C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63-4A8F-BD87-E0E38C69E7D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F63-4A8F-BD87-E0E38C69E7D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F63-4A8F-BD87-E0E38C69E7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1</c:v>
                </c:pt>
                <c:pt idx="1">
                  <c:v>24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63-4A8F-BD87-E0E38C69E7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ED-489A-B979-C1953DF8A9B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ED-489A-B979-C1953DF8A9B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5ED-489A-B979-C1953DF8A9B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5ED-489A-B979-C1953DF8A9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13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ED-489A-B979-C1953DF8A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5.3402106382271844E-2"/>
          <c:y val="2.6178010471204188E-2"/>
          <c:w val="0.90704093159241173"/>
          <c:h val="0.8561082024432810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C1-472D-AAE3-F5BE8C7B1EC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C1-472D-AAE3-F5BE8C7B1EC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C1-472D-AAE3-F5BE8C7B1E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12</c:v>
                </c:pt>
                <c:pt idx="1">
                  <c:v>19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C1-472D-AAE3-F5BE8C7B1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BA0-49CD-B79F-F74553621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A0-49CD-B79F-F74553621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BA0-49CD-B79F-F74553621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BA0-49CD-B79F-F74553621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7</c:v>
                </c:pt>
                <c:pt idx="1">
                  <c:v>43</c:v>
                </c:pt>
                <c:pt idx="2">
                  <c:v>31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BA0-49CD-B79F-F74553621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0B-4F09-897D-51014F9D183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80B-4F09-897D-51014F9D183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80B-4F09-897D-51014F9D18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24</c:v>
                </c:pt>
                <c:pt idx="1">
                  <c:v>68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0B-4F09-897D-51014F9D18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BC-4663-B269-E2EC1BA931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BC-4663-B269-E2EC1BA9318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BC-4663-B269-E2EC1BA931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3</c:v>
                </c:pt>
                <c:pt idx="1">
                  <c:v>12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BC-4663-B269-E2EC1BA93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dynamique3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Analyse_réponse2!$B$15:$B$16</c:f>
              <c:strCache>
                <c:ptCount val="1"/>
                <c:pt idx="0">
                  <c:v>SEM 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CC-499C-BDCB-1CBF69F5BC5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CC-499C-BDCB-1CBF69F5BC5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Analyse_réponse2!$A$17:$A$19</c:f>
              <c:strCache>
                <c:ptCount val="2"/>
                <c:pt idx="0">
                  <c:v>Activité concentrée sur une région</c:v>
                </c:pt>
                <c:pt idx="1">
                  <c:v>Activité sur l'ensemble du territoire national</c:v>
                </c:pt>
              </c:strCache>
            </c:strRef>
          </c:cat>
          <c:val>
            <c:numRef>
              <c:f>Analyse_réponse2!$B$17:$B$19</c:f>
              <c:numCache>
                <c:formatCode>General</c:formatCode>
                <c:ptCount val="2"/>
                <c:pt idx="0">
                  <c:v>250</c:v>
                </c:pt>
                <c:pt idx="1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C7-43A3-9D47-1309D910B27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</c:pivotFmt>
      <c:pivotFmt>
        <c:idx val="4"/>
        <c:spPr>
          <a:solidFill>
            <a:schemeClr val="accent2"/>
          </a:solidFill>
          <a:ln>
            <a:noFill/>
          </a:ln>
          <a:effectLst/>
        </c:spP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4"/>
          </a:solidFill>
          <a:ln>
            <a:noFill/>
          </a:ln>
          <a:effectLst/>
        </c:spPr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2"/>
          </a:solidFill>
          <a:ln>
            <a:noFill/>
          </a:ln>
          <a:effectLst/>
        </c:spPr>
      </c:pivotFmt>
      <c:pivotFmt>
        <c:idx val="11"/>
        <c:spPr>
          <a:solidFill>
            <a:schemeClr val="accent5"/>
          </a:solidFill>
          <a:ln>
            <a:noFill/>
          </a:ln>
          <a:effectLst/>
        </c:spPr>
      </c:pivotFmt>
      <c:pivotFmt>
        <c:idx val="12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796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FA-41AD-A7DF-032E8BD2BEF6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FA-41AD-A7DF-032E8BD2BEF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FA-41AD-A7DF-032E8BD2BEF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4FA-41AD-A7DF-032E8BD2BE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Analyse_réponse2!$A$98:$A$101</c:f>
              <c:strCache>
                <c:ptCount val="3"/>
                <c:pt idx="0">
                  <c:v>Fonctionnement très ralenti (de l'ordre de 1% à 35%)</c:v>
                </c:pt>
                <c:pt idx="1">
                  <c:v>Fonctionnement partiel (de l'ordre de 35% à 80%)</c:v>
                </c:pt>
                <c:pt idx="2">
                  <c:v>Fonctionnement normal (de l'ordre de 80% à 100%)</c:v>
                </c:pt>
              </c:strCache>
            </c:strRef>
          </c:cat>
          <c:val>
            <c:numRef>
              <c:f>Analyse_réponse2!$B$98:$B$101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8D3-41CA-BDE4-2DD559B26C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E5-4AB8-A9DB-18EF6239FC4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E5-4AB8-A9DB-18EF6239FC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CE5-4AB8-A9DB-18EF6239FC4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CE5-4AB8-A9DB-18EF6239FC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1</c:v>
                </c:pt>
                <c:pt idx="1">
                  <c:v>13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F5-437E-B321-2497C2275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E0-4CF8-9218-7A939063AB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E0-4CF8-9218-7A939063AB9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3E0-4CF8-9218-7A939063AB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2</c:v>
                </c:pt>
                <c:pt idx="1">
                  <c:v>14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E0-4CF8-9218-7A939063A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0E-4346-B7F1-DBB61384932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50E-4346-B7F1-DBB61384932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50E-4346-B7F1-DBB6138493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0E-4346-B7F1-DBB6138493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</c:pivotFmt>
      <c:pivotFmt>
        <c:idx val="4"/>
        <c:spPr>
          <a:solidFill>
            <a:schemeClr val="accent2"/>
          </a:solidFill>
          <a:ln>
            <a:noFill/>
          </a:ln>
          <a:effectLst/>
        </c:spP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5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</c:pivotFmt>
      <c:pivotFmt>
        <c:idx val="10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6F-40C1-8D69-897D1CB5AB1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6F-40C1-8D69-897D1CB5AB1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66F-40C1-8D69-897D1CB5AB1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66F-40C1-8D69-897D1CB5AB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Analyse_réponse2!$A$98:$A$100</c:f>
              <c:strCache>
                <c:ptCount val="2"/>
                <c:pt idx="0">
                  <c:v>Fonctionnement partiel (de l'ordre de 35% à 80%)</c:v>
                </c:pt>
                <c:pt idx="1">
                  <c:v>Fonctionnement normal (de l'ordre de 80% à 100%)</c:v>
                </c:pt>
              </c:strCache>
            </c:strRef>
          </c:cat>
          <c:val>
            <c:numRef>
              <c:f>Analyse_réponse2!$B$98:$B$100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BB0-4487-BE17-3BD6170012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3.9307503780570477E-2"/>
          <c:y val="1.8694342894638172E-2"/>
          <c:w val="0.9165423858441536"/>
          <c:h val="0.8003339426321709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68-4440-A38A-6BB9DAF83ED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68-4440-A38A-6BB9DAF83E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968-4440-A38A-6BB9DAF83ED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968-4440-A38A-6BB9DAF83E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B29-4C99-8112-0F88B8293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3"/>
          </a:solidFill>
          <a:ln>
            <a:noFill/>
          </a:ln>
          <a:effectLst/>
        </c:spPr>
      </c:pivotFmt>
      <c:pivotFmt>
        <c:idx val="6"/>
        <c:spPr>
          <a:solidFill>
            <a:schemeClr val="accent4"/>
          </a:solidFill>
          <a:ln>
            <a:noFill/>
          </a:ln>
          <a:effectLst/>
        </c:spPr>
      </c:pivotFmt>
      <c:pivotFmt>
        <c:idx val="7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</c:pivotFmt>
      <c:pivotFmt>
        <c:idx val="9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B7B-418A-90FA-D64E9645BAB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B7B-418A-90FA-D64E9645BAB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7B-418A-90FA-D64E9645BA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Analyse_réponse2!$A$302:$A$304</c:f>
              <c:strCache>
                <c:ptCount val="2"/>
                <c:pt idx="0">
                  <c:v>Stable</c:v>
                </c:pt>
                <c:pt idx="1">
                  <c:v>En progression</c:v>
                </c:pt>
              </c:strCache>
            </c:strRef>
          </c:cat>
          <c:val>
            <c:numRef>
              <c:f>Analyse_réponse2!$B$302:$B$304</c:f>
              <c:numCache>
                <c:formatCode>General</c:formatCode>
                <c:ptCount val="2"/>
                <c:pt idx="0">
                  <c:v>7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B7B-418A-90FA-D64E9645B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6C-401D-8565-67E90F7D25D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26C-401D-8565-67E90F7D25D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26C-401D-8565-67E90F7D25D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26C-401D-8565-67E90F7D25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9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6C-401D-8565-67E90F7D2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FD-436C-9E43-600E7195A83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DFD-436C-9E43-600E7195A83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FD-436C-9E43-600E7195A8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3</c:v>
                </c:pt>
                <c:pt idx="1">
                  <c:v>16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FD-436C-9E43-600E7195A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02-45CC-951E-F213E4667C9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602-45CC-951E-F213E4667C9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602-45CC-951E-F213E4667C9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602-45CC-951E-F213E4667C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General</c:formatCode>
                <c:ptCount val="4"/>
                <c:pt idx="0">
                  <c:v>6</c:v>
                </c:pt>
                <c:pt idx="1">
                  <c:v>14</c:v>
                </c:pt>
                <c:pt idx="2">
                  <c:v>24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B9-4728-866B-E31533DD3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dynamique4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Analyse_réponse2!$B$23:$B$24</c:f>
              <c:strCache>
                <c:ptCount val="1"/>
                <c:pt idx="0">
                  <c:v>SEM 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FD6-4309-AE2C-AD0B46A0AA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FD6-4309-AE2C-AD0B46A0AA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FD6-4309-AE2C-AD0B46A0AA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FD6-4309-AE2C-AD0B46A0AA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FD6-4309-AE2C-AD0B46A0AA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FD6-4309-AE2C-AD0B46A0AAC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FD6-4309-AE2C-AD0B46A0AAC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FD6-4309-AE2C-AD0B46A0AAC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FD6-4309-AE2C-AD0B46A0AAC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FD6-4309-AE2C-AD0B46A0AA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Analyse_réponse2!$A$25:$A$35</c:f>
              <c:strCache>
                <c:ptCount val="10"/>
                <c:pt idx="0">
                  <c:v>Auvergne-Rhône-Alpes</c:v>
                </c:pt>
                <c:pt idx="1">
                  <c:v>Bourgogne-Franche-Comté</c:v>
                </c:pt>
                <c:pt idx="2">
                  <c:v>Bretagne</c:v>
                </c:pt>
                <c:pt idx="3">
                  <c:v>Centre-Val de Loire</c:v>
                </c:pt>
                <c:pt idx="4">
                  <c:v>Grand Est</c:v>
                </c:pt>
                <c:pt idx="5">
                  <c:v>Hauts-de-France</c:v>
                </c:pt>
                <c:pt idx="6">
                  <c:v>Île-de-France</c:v>
                </c:pt>
                <c:pt idx="7">
                  <c:v>Normandie</c:v>
                </c:pt>
                <c:pt idx="8">
                  <c:v>Nouvelle-Aquitaine</c:v>
                </c:pt>
                <c:pt idx="9">
                  <c:v>Pays de la Loire</c:v>
                </c:pt>
              </c:strCache>
            </c:strRef>
          </c:cat>
          <c:val>
            <c:numRef>
              <c:f>Analyse_réponse2!$B$25:$B$35</c:f>
              <c:numCache>
                <c:formatCode>General</c:formatCode>
                <c:ptCount val="10"/>
                <c:pt idx="0">
                  <c:v>105</c:v>
                </c:pt>
                <c:pt idx="1">
                  <c:v>39</c:v>
                </c:pt>
                <c:pt idx="2">
                  <c:v>49</c:v>
                </c:pt>
                <c:pt idx="3">
                  <c:v>10</c:v>
                </c:pt>
                <c:pt idx="4">
                  <c:v>72</c:v>
                </c:pt>
                <c:pt idx="5">
                  <c:v>23</c:v>
                </c:pt>
                <c:pt idx="6">
                  <c:v>19</c:v>
                </c:pt>
                <c:pt idx="7">
                  <c:v>32</c:v>
                </c:pt>
                <c:pt idx="8">
                  <c:v>13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59-4D1F-827A-B5C159E2C8D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696-4C85-8EB9-67395B035D9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696-4C85-8EB9-67395B035D9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96-4C85-8EB9-67395B035D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2</c:v>
                </c:pt>
                <c:pt idx="1">
                  <c:v>32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96-4C85-8EB9-67395B035D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[France Bois Régions - Conjoncture de la filière forêt et bois en région - National V2.xlsx]Analyse_réponses!Tableau croisé dynamique18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2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rgbClr val="92D050"/>
          </a:solidFill>
          <a:ln>
            <a:noFill/>
          </a:ln>
          <a:effectLst/>
        </c:spPr>
      </c:pivotFmt>
      <c:pivotFmt>
        <c:idx val="12"/>
        <c:spPr>
          <a:solidFill>
            <a:schemeClr val="accent6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5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rgbClr val="92D050"/>
          </a:solidFill>
          <a:ln>
            <a:noFill/>
          </a:ln>
          <a:effectLst/>
        </c:spP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6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5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</c:pivotFmt>
      <c:pivotFmt>
        <c:idx val="22"/>
        <c:spPr>
          <a:solidFill>
            <a:srgbClr val="92D050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6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Analyse_réponses!$B$187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86-495E-B90B-387C1D4FA7D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86-495E-B90B-387C1D4FA7D8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C86-495E-B90B-387C1D4FA7D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C86-495E-B90B-387C1D4FA7D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C86-495E-B90B-387C1D4FA7D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C86-495E-B90B-387C1D4FA7D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C86-495E-B90B-387C1D4FA7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Analyse_réponses!$A$188:$A$193</c:f>
              <c:strCache>
                <c:ptCount val="5"/>
                <c:pt idx="0">
                  <c:v>25%</c:v>
                </c:pt>
                <c:pt idx="1">
                  <c:v>50%</c:v>
                </c:pt>
                <c:pt idx="2">
                  <c:v>75%</c:v>
                </c:pt>
                <c:pt idx="3">
                  <c:v>100%</c:v>
                </c:pt>
                <c:pt idx="4">
                  <c:v>Sans objet</c:v>
                </c:pt>
              </c:strCache>
            </c:strRef>
          </c:cat>
          <c:val>
            <c:numRef>
              <c:f>Analyse_réponses!$B$188:$B$193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86-495E-B90B-387C1D4FA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8865272"/>
        <c:axId val="718876472"/>
      </c:barChart>
      <c:catAx>
        <c:axId val="718865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76472"/>
        <c:crosses val="autoZero"/>
        <c:auto val="1"/>
        <c:lblAlgn val="ctr"/>
        <c:lblOffset val="100"/>
        <c:noMultiLvlLbl val="0"/>
      </c:catAx>
      <c:valAx>
        <c:axId val="71887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65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96B-499D-AAA5-2C03F6FB7B3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96B-499D-AAA5-2C03F6FB7B3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96B-499D-AAA5-2C03F6FB7B3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8A-4F51-8603-99089D3B5B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</c:pivotFmt>
      <c:pivotFmt>
        <c:idx val="4"/>
        <c:spPr>
          <a:solidFill>
            <a:schemeClr val="accent2"/>
          </a:solidFill>
          <a:ln>
            <a:noFill/>
          </a:ln>
          <a:effectLst/>
        </c:spP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5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796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F7-4A92-8539-A8C7627285B1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F7-4A92-8539-A8C7627285B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6F7-4A92-8539-A8C7627285B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6F7-4A92-8539-A8C7627285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Analyse_réponse2!$A$98:$A$100</c:f>
              <c:strCache>
                <c:ptCount val="2"/>
                <c:pt idx="0">
                  <c:v>Fonctionnement très ralenti (de l'ordre de 1% à 35%)</c:v>
                </c:pt>
                <c:pt idx="1">
                  <c:v>Fonctionnement partiel (de l'ordre de 35% à 80%)</c:v>
                </c:pt>
              </c:strCache>
            </c:strRef>
          </c:cat>
          <c:val>
            <c:numRef>
              <c:f>Analyse_réponse2!$B$98:$B$100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58-4555-A93C-409B80AC04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EA-4A6E-9F02-F96BDB4FA46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CEA-4A6E-9F02-F96BDB4FA46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CEA-4A6E-9F02-F96BDB4FA4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General</c:formatCode>
                <c:ptCount val="3"/>
                <c:pt idx="0">
                  <c:v>6</c:v>
                </c:pt>
                <c:pt idx="1">
                  <c:v>24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EA-4A6E-9F02-F96BDB4FA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</c:pivotFmt>
      <c:pivotFmt>
        <c:idx val="4"/>
        <c:spPr>
          <a:solidFill>
            <a:schemeClr val="accent2"/>
          </a:solidFill>
          <a:ln>
            <a:noFill/>
          </a:ln>
          <a:effectLst/>
        </c:spP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4"/>
          </a:solidFill>
          <a:ln>
            <a:noFill/>
          </a:ln>
          <a:effectLst/>
        </c:spPr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2"/>
          </a:solidFill>
          <a:ln>
            <a:noFill/>
          </a:ln>
          <a:effectLst/>
        </c:spPr>
      </c:pivotFmt>
      <c:pivotFmt>
        <c:idx val="11"/>
        <c:spPr>
          <a:solidFill>
            <a:schemeClr val="accent5"/>
          </a:solidFill>
          <a:ln>
            <a:noFill/>
          </a:ln>
          <a:effectLst/>
        </c:spPr>
      </c:pivotFmt>
      <c:pivotFmt>
        <c:idx val="12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796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9CB-4F33-8D71-5F2BD3BAA290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9CB-4F33-8D71-5F2BD3BAA29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9CB-4F33-8D71-5F2BD3BAA29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9CB-4F33-8D71-5F2BD3BAA2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Analyse_réponse2!$A$98:$A$101</c:f>
              <c:strCache>
                <c:ptCount val="3"/>
                <c:pt idx="0">
                  <c:v>Fonctionnement très ralenti (de l'ordre de 1% à 35%)</c:v>
                </c:pt>
                <c:pt idx="1">
                  <c:v>Fonctionnement partiel (de l'ordre de 35% à 80%)</c:v>
                </c:pt>
                <c:pt idx="2">
                  <c:v>Fonctionnement normal (de l'ordre de 80% à 100%)</c:v>
                </c:pt>
              </c:strCache>
            </c:strRef>
          </c:cat>
          <c:val>
            <c:numRef>
              <c:f>Analyse_réponse2!$B$98:$B$101</c:f>
              <c:numCache>
                <c:formatCode>General</c:formatCode>
                <c:ptCount val="3"/>
                <c:pt idx="0">
                  <c:v>12</c:v>
                </c:pt>
                <c:pt idx="1">
                  <c:v>14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A1E-4219-A7C2-1FBE38A97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dynamique5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Analyse_réponse2!$B$39:$B$40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B2-4D8F-9C49-112EF6F0863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B2-4D8F-9C49-112EF6F0863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B2-4D8F-9C49-112EF6F0863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B2-4D8F-9C49-112EF6F0863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B2-4D8F-9C49-112EF6F0863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B2-4D8F-9C49-112EF6F0863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B2-4D8F-9C49-112EF6F0863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5B2-4D8F-9C49-112EF6F0863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5B2-4D8F-9C49-112EF6F08639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5B2-4D8F-9C49-112EF6F08639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15B2-4D8F-9C49-112EF6F0863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15B2-4D8F-9C49-112EF6F08639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15B2-4D8F-9C49-112EF6F08639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15B2-4D8F-9C49-112EF6F08639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15B2-4D8F-9C49-112EF6F086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Analyse_réponse2!$A$41:$A$56</c:f>
              <c:strCache>
                <c:ptCount val="15"/>
                <c:pt idx="0">
                  <c:v>Ameublement / Agencement / Menuiserie artisanale</c:v>
                </c:pt>
                <c:pt idx="1">
                  <c:v>Autres</c:v>
                </c:pt>
                <c:pt idx="2">
                  <c:v>Bois Energie</c:v>
                </c:pt>
                <c:pt idx="3">
                  <c:v>Charpente / Construction Bois</c:v>
                </c:pt>
                <c:pt idx="4">
                  <c:v>Emballage (palette, emballage léger, etc.)</c:v>
                </c:pt>
                <c:pt idx="5">
                  <c:v>ETF / Transport de grume</c:v>
                </c:pt>
                <c:pt idx="6">
                  <c:v>Exploitation forestière</c:v>
                </c:pt>
                <c:pt idx="7">
                  <c:v>Exploitation forestière - scierie</c:v>
                </c:pt>
                <c:pt idx="8">
                  <c:v>Maîtrise d'ouvrage</c:v>
                </c:pt>
                <c:pt idx="9">
                  <c:v>Menuiserie industrielle</c:v>
                </c:pt>
                <c:pt idx="10">
                  <c:v>MOE (Architecte, bureau d'étude, économiste, etc.)</c:v>
                </c:pt>
                <c:pt idx="11">
                  <c:v>Négoce / Import /Export</c:v>
                </c:pt>
                <c:pt idx="12">
                  <c:v>Papeterie / Panneaux</c:v>
                </c:pt>
                <c:pt idx="13">
                  <c:v>Plantation / Sylviculture / Gestion forestière</c:v>
                </c:pt>
                <c:pt idx="14">
                  <c:v>Scieries (hors emballage)</c:v>
                </c:pt>
              </c:strCache>
            </c:strRef>
          </c:cat>
          <c:val>
            <c:numRef>
              <c:f>Analyse_réponse2!$B$41:$B$56</c:f>
              <c:numCache>
                <c:formatCode>0.00%</c:formatCode>
                <c:ptCount val="15"/>
                <c:pt idx="0">
                  <c:v>7.1428571428571425E-2</c:v>
                </c:pt>
                <c:pt idx="1">
                  <c:v>6.8681318681318687E-2</c:v>
                </c:pt>
                <c:pt idx="2">
                  <c:v>5.7692307692307696E-2</c:v>
                </c:pt>
                <c:pt idx="3">
                  <c:v>0.14835164835164835</c:v>
                </c:pt>
                <c:pt idx="4">
                  <c:v>4.6703296703296704E-2</c:v>
                </c:pt>
                <c:pt idx="5">
                  <c:v>8.7912087912087919E-2</c:v>
                </c:pt>
                <c:pt idx="6">
                  <c:v>0.10714285714285714</c:v>
                </c:pt>
                <c:pt idx="7">
                  <c:v>5.21978021978022E-2</c:v>
                </c:pt>
                <c:pt idx="8">
                  <c:v>1.098901098901099E-2</c:v>
                </c:pt>
                <c:pt idx="9">
                  <c:v>2.4725274725274724E-2</c:v>
                </c:pt>
                <c:pt idx="10">
                  <c:v>9.3406593406593408E-2</c:v>
                </c:pt>
                <c:pt idx="11">
                  <c:v>2.7472527472527472E-2</c:v>
                </c:pt>
                <c:pt idx="12">
                  <c:v>1.098901098901099E-2</c:v>
                </c:pt>
                <c:pt idx="13">
                  <c:v>7.9670329670329665E-2</c:v>
                </c:pt>
                <c:pt idx="14">
                  <c:v>0.11263736263736264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15B2-4D8F-9C49-112EF6F08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4250704"/>
        <c:axId val="714250064"/>
      </c:barChart>
      <c:catAx>
        <c:axId val="71425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4250064"/>
        <c:crosses val="autoZero"/>
        <c:auto val="1"/>
        <c:lblAlgn val="ctr"/>
        <c:lblOffset val="100"/>
        <c:noMultiLvlLbl val="0"/>
      </c:catAx>
      <c:valAx>
        <c:axId val="714250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425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Analyse_réponse2!$B$96:$B$97</c:f>
              <c:strCache>
                <c:ptCount val="1"/>
                <c:pt idx="0">
                  <c:v>SEM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80D-4DED-A8BE-9B011D491CF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80D-4DED-A8BE-9B011D491CF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80D-4DED-A8BE-9B011D491CF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80D-4DED-A8BE-9B011D491C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Analyse_réponse2!$A$98:$A$102</c:f>
              <c:strCache>
                <c:ptCount val="4"/>
                <c:pt idx="0">
                  <c:v>Arrêt (0%)</c:v>
                </c:pt>
                <c:pt idx="1">
                  <c:v>Fonctionnement normal (de l'ordre de 80% à 100%)</c:v>
                </c:pt>
                <c:pt idx="2">
                  <c:v>Fonctionnement partiel (de l'ordre de 35% à 80%)</c:v>
                </c:pt>
                <c:pt idx="3">
                  <c:v>Fonctionnement très ralenti (de l'ordre de 1% à 35%)</c:v>
                </c:pt>
              </c:strCache>
            </c:strRef>
          </c:cat>
          <c:val>
            <c:numRef>
              <c:f>Analyse_réponse2!$B$98:$B$102</c:f>
              <c:numCache>
                <c:formatCode>0.00%</c:formatCode>
                <c:ptCount val="4"/>
                <c:pt idx="0">
                  <c:v>6.5934065934065936E-2</c:v>
                </c:pt>
                <c:pt idx="1">
                  <c:v>0.35439560439560441</c:v>
                </c:pt>
                <c:pt idx="2">
                  <c:v>0.35439560439560441</c:v>
                </c:pt>
                <c:pt idx="3">
                  <c:v>0.22527472527472528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0D-4DED-A8BE-9B011D491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74460088"/>
        <c:axId val="1074460408"/>
      </c:barChart>
      <c:catAx>
        <c:axId val="107446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408"/>
        <c:crosses val="autoZero"/>
        <c:auto val="1"/>
        <c:lblAlgn val="ctr"/>
        <c:lblOffset val="100"/>
        <c:noMultiLvlLbl val="0"/>
      </c:catAx>
      <c:valAx>
        <c:axId val="107446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7446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dynamique15</c:name>
    <c:fmtId val="-1"/>
  </c:pivotSource>
  <c:chart>
    <c:autoTitleDeleted val="1"/>
    <c:pivotFmts>
      <c:pivotFmt>
        <c:idx val="0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4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</c:pivotFmt>
      <c:pivotFmt>
        <c:idx val="6"/>
        <c:spPr>
          <a:solidFill>
            <a:schemeClr val="accent3"/>
          </a:solidFill>
          <a:ln>
            <a:noFill/>
          </a:ln>
          <a:effectLst/>
        </c:spPr>
      </c:pivotFmt>
      <c:pivotFmt>
        <c:idx val="7"/>
        <c:spPr>
          <a:solidFill>
            <a:schemeClr val="accent4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2"/>
          </a:solidFill>
          <a:ln>
            <a:noFill/>
          </a:ln>
          <a:effectLst/>
        </c:spPr>
      </c:pivotFmt>
      <c:pivotFmt>
        <c:idx val="10"/>
        <c:spPr>
          <a:solidFill>
            <a:schemeClr val="accent3"/>
          </a:solidFill>
          <a:ln>
            <a:noFill/>
          </a:ln>
          <a:effectLst/>
        </c:spPr>
      </c:pivotFmt>
      <c:pivotFmt>
        <c:idx val="11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Analyse_réponse2!$B$300:$B$301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83-4A49-A062-3767842B923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83-4A49-A062-3767842B923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83-4A49-A062-3767842B92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Analyse_réponse2!$A$302:$A$305</c:f>
              <c:strCache>
                <c:ptCount val="3"/>
                <c:pt idx="0">
                  <c:v>En régression</c:v>
                </c:pt>
                <c:pt idx="1">
                  <c:v>Stable</c:v>
                </c:pt>
                <c:pt idx="2">
                  <c:v>En progression</c:v>
                </c:pt>
              </c:strCache>
            </c:strRef>
          </c:cat>
          <c:val>
            <c:numRef>
              <c:f>Analyse_réponse2!$B$302:$B$305</c:f>
              <c:numCache>
                <c:formatCode>0.00%</c:formatCode>
                <c:ptCount val="3"/>
                <c:pt idx="0">
                  <c:v>0.17032967032967034</c:v>
                </c:pt>
                <c:pt idx="1">
                  <c:v>0.65659340659340659</c:v>
                </c:pt>
                <c:pt idx="2">
                  <c:v>0.17307692307692307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D4-4E27-A427-B1141F136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893294840"/>
        <c:axId val="893291640"/>
      </c:barChart>
      <c:catAx>
        <c:axId val="89329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1640"/>
        <c:crosses val="autoZero"/>
        <c:auto val="1"/>
        <c:lblAlgn val="ctr"/>
        <c:lblOffset val="100"/>
        <c:noMultiLvlLbl val="0"/>
      </c:catAx>
      <c:valAx>
        <c:axId val="8932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3294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dynamique9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DB52774F-EC03-4749-9DED-ECB604E185E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6CB23AA-25CC-4E9C-9226-A6FD910A2155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E117E447-8C89-4D89-A42D-BA073169680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6228ACF8-4939-4C07-BCE3-4EEADE359E4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rgbClr val="92D050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743DB95D-8419-42F5-A13B-7E0312B26D24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DB52774F-EC03-4749-9DED-ECB604E185E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rgbClr val="92D050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743DB95D-8419-42F5-A13B-7E0312B26D24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6228ACF8-4939-4C07-BCE3-4EEADE359E4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E117E447-8C89-4D89-A42D-BA073169680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6CB23AA-25CC-4E9C-9226-A6FD910A2155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DB52774F-EC03-4749-9DED-ECB604E185E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rgbClr val="92D050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743DB95D-8419-42F5-A13B-7E0312B26D24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6228ACF8-4939-4C07-BCE3-4EEADE359E4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E117E447-8C89-4D89-A42D-BA073169680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6CB23AA-25CC-4E9C-9226-A6FD910A2155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Analyse_réponse2!$B$109:$B$110</c:f>
              <c:strCache>
                <c:ptCount val="1"/>
                <c:pt idx="0">
                  <c:v>SEM 4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679-4F99-BBBA-82F342B6D250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79-4F99-BBBA-82F342B6D2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679-4F99-BBBA-82F342B6D250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679-4F99-BBBA-82F342B6D25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679-4F99-BBBA-82F342B6D25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fr-FR" baseline="0"/>
                      <a:t>Pas de personnel en chômage partiel
</a:t>
                    </a:r>
                    <a:fld id="{DB52774F-EC03-4749-9DED-ECB604E185EC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679-4F99-BBBA-82F342B6D2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1/4 du personnel</a:t>
                    </a:r>
                    <a:r>
                      <a:rPr lang="en-US" baseline="0"/>
                      <a:t>
</a:t>
                    </a:r>
                    <a:fld id="{743DB95D-8419-42F5-A13B-7E0312B26D24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679-4F99-BBBA-82F342B6D2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r-FR" baseline="0"/>
                      <a:t>La moitié du personnel
</a:t>
                    </a:r>
                    <a:fld id="{6228ACF8-4939-4C07-BCE3-4EEADE359E4C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679-4F99-BBBA-82F342B6D2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3/4 du personnel
</a:t>
                    </a:r>
                    <a:fld id="{E117E447-8C89-4D89-A42D-BA073169680E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679-4F99-BBBA-82F342B6D2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100% du personnel
</a:t>
                    </a:r>
                    <a:fld id="{76CB23AA-25CC-4E9C-9226-A6FD910A2155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679-4F99-BBBA-82F342B6D2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Analyse_réponse2!$A$111:$A$116</c:f>
              <c:strCache>
                <c:ptCount val="5"/>
                <c:pt idx="0">
                  <c:v>0</c:v>
                </c:pt>
                <c:pt idx="1">
                  <c:v>0,25</c:v>
                </c:pt>
                <c:pt idx="2">
                  <c:v>0,5</c:v>
                </c:pt>
                <c:pt idx="3">
                  <c:v>0,75</c:v>
                </c:pt>
                <c:pt idx="4">
                  <c:v>1</c:v>
                </c:pt>
              </c:strCache>
            </c:strRef>
          </c:cat>
          <c:val>
            <c:numRef>
              <c:f>Analyse_réponse2!$B$111:$B$116</c:f>
              <c:numCache>
                <c:formatCode>General</c:formatCode>
                <c:ptCount val="5"/>
                <c:pt idx="0">
                  <c:v>222</c:v>
                </c:pt>
                <c:pt idx="1">
                  <c:v>61</c:v>
                </c:pt>
                <c:pt idx="2">
                  <c:v>28</c:v>
                </c:pt>
                <c:pt idx="3">
                  <c:v>29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679-4F99-BBBA-82F342B6D25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Analyse_réponse2!$B$120:$B$121</c:f>
              <c:strCache>
                <c:ptCount val="1"/>
                <c:pt idx="0">
                  <c:v>SEM 4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7BA-4AF1-B10B-EF0925CFAFE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7BA-4AF1-B10B-EF0925CFAFE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Analyse_réponse2!$A$122:$A$124</c:f>
              <c:strCache>
                <c:ptCount val="2"/>
                <c:pt idx="0">
                  <c:v>Non</c:v>
                </c:pt>
                <c:pt idx="1">
                  <c:v>Oui</c:v>
                </c:pt>
              </c:strCache>
            </c:strRef>
          </c:cat>
          <c:val>
            <c:numRef>
              <c:f>Analyse_réponse2!$B$122:$B$124</c:f>
              <c:numCache>
                <c:formatCode>General</c:formatCode>
                <c:ptCount val="2"/>
                <c:pt idx="0">
                  <c:v>80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BA-4AF1-B10B-EF0925CFAFE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V2.xlsx]Analyse_réponse2!Tableau croisé dynamique11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</c:pivotFmt>
      <c:pivotFmt>
        <c:idx val="3"/>
        <c:spPr>
          <a:solidFill>
            <a:schemeClr val="accent3"/>
          </a:solidFill>
          <a:ln>
            <a:noFill/>
          </a:ln>
          <a:effectLst/>
        </c:spPr>
      </c:pivotFmt>
      <c:pivotFmt>
        <c:idx val="4"/>
        <c:spPr>
          <a:solidFill>
            <a:schemeClr val="accent4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</c:pivotFmt>
      <c:pivotFmt>
        <c:idx val="9"/>
        <c:spPr>
          <a:solidFill>
            <a:schemeClr val="accent4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2"/>
          </a:solidFill>
          <a:ln>
            <a:noFill/>
          </a:ln>
          <a:effectLst/>
        </c:spP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</c:pivotFmt>
      <c:pivotFmt>
        <c:idx val="13"/>
        <c:spPr>
          <a:solidFill>
            <a:schemeClr val="accent3"/>
          </a:solidFill>
          <a:ln>
            <a:noFill/>
          </a:ln>
          <a:effectLst/>
        </c:spPr>
      </c:pivotFmt>
      <c:pivotFmt>
        <c:idx val="14"/>
        <c:spPr>
          <a:solidFill>
            <a:schemeClr val="accent4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Analyse_réponse2!$B$128:$B$129</c:f>
              <c:strCache>
                <c:ptCount val="1"/>
                <c:pt idx="0">
                  <c:v>SEM 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C48-43F9-9753-9A743045731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C48-43F9-9753-9A743045731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C48-43F9-9753-9A743045731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C48-43F9-9753-9A74304573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Analyse_réponse2!$A$130:$A$134</c:f>
              <c:strCache>
                <c:ptCount val="4"/>
                <c:pt idx="0">
                  <c:v>Immédiat</c:v>
                </c:pt>
                <c:pt idx="1">
                  <c:v>à 1 ou 2 mois</c:v>
                </c:pt>
                <c:pt idx="2">
                  <c:v>à 3 mois ou plus</c:v>
                </c:pt>
                <c:pt idx="3">
                  <c:v>Pas de problème</c:v>
                </c:pt>
              </c:strCache>
            </c:strRef>
          </c:cat>
          <c:val>
            <c:numRef>
              <c:f>Analyse_réponse2!$B$130:$B$134</c:f>
              <c:numCache>
                <c:formatCode>0.00%</c:formatCode>
                <c:ptCount val="4"/>
                <c:pt idx="0">
                  <c:v>8.5164835164835168E-2</c:v>
                </c:pt>
                <c:pt idx="1">
                  <c:v>0.26373626373626374</c:v>
                </c:pt>
                <c:pt idx="2">
                  <c:v>0.28846153846153844</c:v>
                </c:pt>
                <c:pt idx="3">
                  <c:v>0.36263736263736263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C48-43F9-9753-9A7430457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283355832"/>
        <c:axId val="1283351992"/>
      </c:barChart>
      <c:catAx>
        <c:axId val="128335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351992"/>
        <c:crosses val="autoZero"/>
        <c:auto val="1"/>
        <c:lblAlgn val="ctr"/>
        <c:lblOffset val="100"/>
        <c:noMultiLvlLbl val="0"/>
      </c:catAx>
      <c:valAx>
        <c:axId val="1283351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355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A2671C5-DD37-4327-A9A3-5419EAE3A2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0A33767-FE0C-4968-B504-0702AE11477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F9C34925-4E53-4EE0-A77A-F5970A3F8F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1EE2E74D-A8D0-494F-8BF0-0F1EA9CE542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5552CE-DA40-43BB-AACF-BFC35CE79A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11B2F2BC-06F8-4DA8-9FDB-BD0581707C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1D8513B-23F7-469E-A487-44EB1950D59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E0C53BA-5FED-4526-A12A-8888742ECA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896A6D74-0C14-4BA7-AE4E-98B152D470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EE662BB4-B2B6-404B-931B-3DB7D0D754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BF0417E8-5D24-43FB-BC62-72036AF60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F03EF0-8E87-42D5-BE96-37584E3975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>
            <a:extLst>
              <a:ext uri="{FF2B5EF4-FFF2-40B4-BE49-F238E27FC236}">
                <a16:creationId xmlns:a16="http://schemas.microsoft.com/office/drawing/2014/main" id="{37C00F15-43C6-4073-AF14-639455A8A5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notes 2">
            <a:extLst>
              <a:ext uri="{FF2B5EF4-FFF2-40B4-BE49-F238E27FC236}">
                <a16:creationId xmlns:a16="http://schemas.microsoft.com/office/drawing/2014/main" id="{6A55F4C8-D2BA-4D5A-8E05-F82443049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0484" name="Espace réservé du numéro de diapositive 3">
            <a:extLst>
              <a:ext uri="{FF2B5EF4-FFF2-40B4-BE49-F238E27FC236}">
                <a16:creationId xmlns:a16="http://schemas.microsoft.com/office/drawing/2014/main" id="{121134B0-08FD-45F9-A7E5-06F1CA8C56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CB4396-FCF8-48F9-AFF7-4897BE64FF14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85BA60B4-ED49-4AC1-AD53-8CF8B4C3D2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>
            <a:extLst>
              <a:ext uri="{FF2B5EF4-FFF2-40B4-BE49-F238E27FC236}">
                <a16:creationId xmlns:a16="http://schemas.microsoft.com/office/drawing/2014/main" id="{DD414297-59A0-45B5-B12C-312BB864A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8916" name="Espace réservé du numéro de diapositive 3">
            <a:extLst>
              <a:ext uri="{FF2B5EF4-FFF2-40B4-BE49-F238E27FC236}">
                <a16:creationId xmlns:a16="http://schemas.microsoft.com/office/drawing/2014/main" id="{74401E2C-D55B-41CB-ABA6-FF7588DAF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2D9034-18F7-469E-9AD2-5B78D3422481}" type="slidenum">
              <a:rPr lang="fr-FR" altLang="fr-FR" smtClean="0"/>
              <a:pPr/>
              <a:t>10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>
            <a:extLst>
              <a:ext uri="{FF2B5EF4-FFF2-40B4-BE49-F238E27FC236}">
                <a16:creationId xmlns:a16="http://schemas.microsoft.com/office/drawing/2014/main" id="{43A56C13-7476-487D-AD80-C017A6A269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>
            <a:extLst>
              <a:ext uri="{FF2B5EF4-FFF2-40B4-BE49-F238E27FC236}">
                <a16:creationId xmlns:a16="http://schemas.microsoft.com/office/drawing/2014/main" id="{2DE300EC-C701-4489-8832-3C1F3CA90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0964" name="Espace réservé du numéro de diapositive 3">
            <a:extLst>
              <a:ext uri="{FF2B5EF4-FFF2-40B4-BE49-F238E27FC236}">
                <a16:creationId xmlns:a16="http://schemas.microsoft.com/office/drawing/2014/main" id="{B2860924-57CE-426C-9775-D600BC8BD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A17FB5-C6E4-41B3-B0C3-33C2DB5B6A2B}" type="slidenum">
              <a:rPr lang="fr-FR" altLang="fr-FR" smtClean="0"/>
              <a:pPr/>
              <a:t>11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>
            <a:extLst>
              <a:ext uri="{FF2B5EF4-FFF2-40B4-BE49-F238E27FC236}">
                <a16:creationId xmlns:a16="http://schemas.microsoft.com/office/drawing/2014/main" id="{43A56C13-7476-487D-AD80-C017A6A269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>
            <a:extLst>
              <a:ext uri="{FF2B5EF4-FFF2-40B4-BE49-F238E27FC236}">
                <a16:creationId xmlns:a16="http://schemas.microsoft.com/office/drawing/2014/main" id="{2DE300EC-C701-4489-8832-3C1F3CA90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0964" name="Espace réservé du numéro de diapositive 3">
            <a:extLst>
              <a:ext uri="{FF2B5EF4-FFF2-40B4-BE49-F238E27FC236}">
                <a16:creationId xmlns:a16="http://schemas.microsoft.com/office/drawing/2014/main" id="{B2860924-57CE-426C-9775-D600BC8BD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A17FB5-C6E4-41B3-B0C3-33C2DB5B6A2B}" type="slidenum">
              <a:rPr lang="fr-FR" altLang="fr-FR" smtClean="0"/>
              <a:pPr/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264901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>
            <a:extLst>
              <a:ext uri="{FF2B5EF4-FFF2-40B4-BE49-F238E27FC236}">
                <a16:creationId xmlns:a16="http://schemas.microsoft.com/office/drawing/2014/main" id="{43A56C13-7476-487D-AD80-C017A6A269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>
            <a:extLst>
              <a:ext uri="{FF2B5EF4-FFF2-40B4-BE49-F238E27FC236}">
                <a16:creationId xmlns:a16="http://schemas.microsoft.com/office/drawing/2014/main" id="{2DE300EC-C701-4489-8832-3C1F3CA90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0964" name="Espace réservé du numéro de diapositive 3">
            <a:extLst>
              <a:ext uri="{FF2B5EF4-FFF2-40B4-BE49-F238E27FC236}">
                <a16:creationId xmlns:a16="http://schemas.microsoft.com/office/drawing/2014/main" id="{B2860924-57CE-426C-9775-D600BC8BD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A17FB5-C6E4-41B3-B0C3-33C2DB5B6A2B}" type="slidenum">
              <a:rPr lang="fr-FR" altLang="fr-FR" smtClean="0"/>
              <a:pPr/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247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>
            <a:extLst>
              <a:ext uri="{FF2B5EF4-FFF2-40B4-BE49-F238E27FC236}">
                <a16:creationId xmlns:a16="http://schemas.microsoft.com/office/drawing/2014/main" id="{B24E79AC-D762-431D-91B4-5F3ECFD8D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>
            <a:extLst>
              <a:ext uri="{FF2B5EF4-FFF2-40B4-BE49-F238E27FC236}">
                <a16:creationId xmlns:a16="http://schemas.microsoft.com/office/drawing/2014/main" id="{E622D177-3DFC-43AE-BC60-E99C0CAFE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55300" name="Espace réservé du numéro de diapositive 3">
            <a:extLst>
              <a:ext uri="{FF2B5EF4-FFF2-40B4-BE49-F238E27FC236}">
                <a16:creationId xmlns:a16="http://schemas.microsoft.com/office/drawing/2014/main" id="{F5F2A25B-01F9-49ED-AB68-3F140D04D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49FA4A-9FF4-4889-A315-5369130514AF}" type="slidenum">
              <a:rPr lang="fr-FR" altLang="fr-FR" smtClean="0"/>
              <a:pPr/>
              <a:t>15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>
            <a:extLst>
              <a:ext uri="{FF2B5EF4-FFF2-40B4-BE49-F238E27FC236}">
                <a16:creationId xmlns:a16="http://schemas.microsoft.com/office/drawing/2014/main" id="{687DB42A-1EE0-4923-8DB6-EACDE64332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Espace réservé des commentaires 2">
            <a:extLst>
              <a:ext uri="{FF2B5EF4-FFF2-40B4-BE49-F238E27FC236}">
                <a16:creationId xmlns:a16="http://schemas.microsoft.com/office/drawing/2014/main" id="{7E8AFF46-6838-40CD-A530-1C28D29E4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57348" name="Espace réservé du numéro de diapositive 3">
            <a:extLst>
              <a:ext uri="{FF2B5EF4-FFF2-40B4-BE49-F238E27FC236}">
                <a16:creationId xmlns:a16="http://schemas.microsoft.com/office/drawing/2014/main" id="{6581102C-D05C-40A3-BA3C-225CBE2F14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6BBC0D-C37D-4005-83E0-85B6A7D28909}" type="slidenum">
              <a:rPr lang="fr-FR" altLang="fr-FR" smtClean="0"/>
              <a:pPr/>
              <a:t>16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>
            <a:extLst>
              <a:ext uri="{FF2B5EF4-FFF2-40B4-BE49-F238E27FC236}">
                <a16:creationId xmlns:a16="http://schemas.microsoft.com/office/drawing/2014/main" id="{FA9C6000-2937-4A29-B4C4-EBD06409C6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Espace réservé des commentaires 2">
            <a:extLst>
              <a:ext uri="{FF2B5EF4-FFF2-40B4-BE49-F238E27FC236}">
                <a16:creationId xmlns:a16="http://schemas.microsoft.com/office/drawing/2014/main" id="{BC4C1D9B-F336-4427-ACE6-20F70DEE0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61444" name="Espace réservé du numéro de diapositive 3">
            <a:extLst>
              <a:ext uri="{FF2B5EF4-FFF2-40B4-BE49-F238E27FC236}">
                <a16:creationId xmlns:a16="http://schemas.microsoft.com/office/drawing/2014/main" id="{5361F1D8-4EEA-43D5-A4B6-003527C89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67DC05-5C63-4111-8B47-1F8B6C35F239}" type="slidenum">
              <a:rPr lang="fr-FR" altLang="fr-FR" smtClean="0"/>
              <a:pPr/>
              <a:t>17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>
            <a:extLst>
              <a:ext uri="{FF2B5EF4-FFF2-40B4-BE49-F238E27FC236}">
                <a16:creationId xmlns:a16="http://schemas.microsoft.com/office/drawing/2014/main" id="{DA1E0057-8F77-432D-A5EF-D6F640C616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>
            <a:extLst>
              <a:ext uri="{FF2B5EF4-FFF2-40B4-BE49-F238E27FC236}">
                <a16:creationId xmlns:a16="http://schemas.microsoft.com/office/drawing/2014/main" id="{9B4CD367-68DC-44B6-9DFF-7D7BBC9C5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63492" name="Espace réservé du numéro de diapositive 3">
            <a:extLst>
              <a:ext uri="{FF2B5EF4-FFF2-40B4-BE49-F238E27FC236}">
                <a16:creationId xmlns:a16="http://schemas.microsoft.com/office/drawing/2014/main" id="{40BB349C-A4DE-40A8-8293-4113C23FA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CD6950-F604-4BBC-A333-46BAEC55A5FE}" type="slidenum">
              <a:rPr lang="fr-FR" altLang="fr-FR" smtClean="0"/>
              <a:pPr/>
              <a:t>18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>
            <a:extLst>
              <a:ext uri="{FF2B5EF4-FFF2-40B4-BE49-F238E27FC236}">
                <a16:creationId xmlns:a16="http://schemas.microsoft.com/office/drawing/2014/main" id="{27A15D07-4641-4533-BCB4-90C7F48CE3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Espace réservé des commentaires 2">
            <a:extLst>
              <a:ext uri="{FF2B5EF4-FFF2-40B4-BE49-F238E27FC236}">
                <a16:creationId xmlns:a16="http://schemas.microsoft.com/office/drawing/2014/main" id="{88102118-4055-4671-B0C9-8007280AD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65540" name="Espace réservé du numéro de diapositive 3">
            <a:extLst>
              <a:ext uri="{FF2B5EF4-FFF2-40B4-BE49-F238E27FC236}">
                <a16:creationId xmlns:a16="http://schemas.microsoft.com/office/drawing/2014/main" id="{0A510931-39DF-4639-A025-CD33D19D73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3467F8-EA35-4A35-86F1-EDFE9B56479C}" type="slidenum">
              <a:rPr lang="fr-FR" altLang="fr-FR" smtClean="0"/>
              <a:pPr/>
              <a:t>19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>
            <a:extLst>
              <a:ext uri="{FF2B5EF4-FFF2-40B4-BE49-F238E27FC236}">
                <a16:creationId xmlns:a16="http://schemas.microsoft.com/office/drawing/2014/main" id="{F477CD31-55E8-42A2-B99E-0E2EE4ECB3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Espace réservé des commentaires 2">
            <a:extLst>
              <a:ext uri="{FF2B5EF4-FFF2-40B4-BE49-F238E27FC236}">
                <a16:creationId xmlns:a16="http://schemas.microsoft.com/office/drawing/2014/main" id="{A357F989-16F0-46C7-A35B-8B8872D53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67588" name="Espace réservé du numéro de diapositive 3">
            <a:extLst>
              <a:ext uri="{FF2B5EF4-FFF2-40B4-BE49-F238E27FC236}">
                <a16:creationId xmlns:a16="http://schemas.microsoft.com/office/drawing/2014/main" id="{A231AB9E-9DAF-424C-80E4-6410AF51F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911CF2-6920-46A8-8659-EC27FF3A0C32}" type="slidenum">
              <a:rPr lang="fr-FR" altLang="fr-FR" smtClean="0"/>
              <a:pPr/>
              <a:t>20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>
            <a:extLst>
              <a:ext uri="{FF2B5EF4-FFF2-40B4-BE49-F238E27FC236}">
                <a16:creationId xmlns:a16="http://schemas.microsoft.com/office/drawing/2014/main" id="{9D259F70-6C7B-4F19-BE3A-5272DE826F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>
            <a:extLst>
              <a:ext uri="{FF2B5EF4-FFF2-40B4-BE49-F238E27FC236}">
                <a16:creationId xmlns:a16="http://schemas.microsoft.com/office/drawing/2014/main" id="{34250041-4732-4938-8227-225DA4BCA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2532" name="Espace réservé du numéro de diapositive 3">
            <a:extLst>
              <a:ext uri="{FF2B5EF4-FFF2-40B4-BE49-F238E27FC236}">
                <a16:creationId xmlns:a16="http://schemas.microsoft.com/office/drawing/2014/main" id="{865C79BB-07CF-4DD9-8229-C4A8C0D3B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C13B77-6BC8-4D04-9CF7-3CD81E107B83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>
            <a:extLst>
              <a:ext uri="{FF2B5EF4-FFF2-40B4-BE49-F238E27FC236}">
                <a16:creationId xmlns:a16="http://schemas.microsoft.com/office/drawing/2014/main" id="{0BD70826-E013-4024-BCBF-5495548D12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Espace réservé des commentaires 2">
            <a:extLst>
              <a:ext uri="{FF2B5EF4-FFF2-40B4-BE49-F238E27FC236}">
                <a16:creationId xmlns:a16="http://schemas.microsoft.com/office/drawing/2014/main" id="{22DCD794-1D32-471E-A7C7-19566FB24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69636" name="Espace réservé du numéro de diapositive 3">
            <a:extLst>
              <a:ext uri="{FF2B5EF4-FFF2-40B4-BE49-F238E27FC236}">
                <a16:creationId xmlns:a16="http://schemas.microsoft.com/office/drawing/2014/main" id="{0E801DEF-1C46-474A-9B12-E5B39926E7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DDB210-B38E-4611-9064-AB18D2D8B259}" type="slidenum">
              <a:rPr lang="fr-FR" altLang="fr-FR" smtClean="0"/>
              <a:pPr/>
              <a:t>21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>
            <a:extLst>
              <a:ext uri="{FF2B5EF4-FFF2-40B4-BE49-F238E27FC236}">
                <a16:creationId xmlns:a16="http://schemas.microsoft.com/office/drawing/2014/main" id="{59F78908-6F1B-4E10-B97C-7A90273F7F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>
            <a:extLst>
              <a:ext uri="{FF2B5EF4-FFF2-40B4-BE49-F238E27FC236}">
                <a16:creationId xmlns:a16="http://schemas.microsoft.com/office/drawing/2014/main" id="{729DD9C9-EAB5-4452-8A76-AE027224E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71684" name="Espace réservé du numéro de diapositive 3">
            <a:extLst>
              <a:ext uri="{FF2B5EF4-FFF2-40B4-BE49-F238E27FC236}">
                <a16:creationId xmlns:a16="http://schemas.microsoft.com/office/drawing/2014/main" id="{773EC4BA-DB9B-4D2F-9718-479A97A4E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254535-8594-46BA-8881-7090F44CABC4}" type="slidenum">
              <a:rPr lang="fr-FR" altLang="fr-FR" smtClean="0"/>
              <a:pPr/>
              <a:t>22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>
            <a:extLst>
              <a:ext uri="{FF2B5EF4-FFF2-40B4-BE49-F238E27FC236}">
                <a16:creationId xmlns:a16="http://schemas.microsoft.com/office/drawing/2014/main" id="{12FD246E-98CC-437C-BEE4-DDDF137DAF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>
            <a:extLst>
              <a:ext uri="{FF2B5EF4-FFF2-40B4-BE49-F238E27FC236}">
                <a16:creationId xmlns:a16="http://schemas.microsoft.com/office/drawing/2014/main" id="{3DAE36DD-7A54-44D7-BA97-5315C29B9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73732" name="Espace réservé du numéro de diapositive 3">
            <a:extLst>
              <a:ext uri="{FF2B5EF4-FFF2-40B4-BE49-F238E27FC236}">
                <a16:creationId xmlns:a16="http://schemas.microsoft.com/office/drawing/2014/main" id="{5B29617C-9607-47AB-9548-C74D9A6D8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9E5C92-6656-4A5D-8B89-5828DC09ACE6}" type="slidenum">
              <a:rPr lang="fr-FR" altLang="fr-FR" smtClean="0"/>
              <a:pPr/>
              <a:t>23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>
            <a:extLst>
              <a:ext uri="{FF2B5EF4-FFF2-40B4-BE49-F238E27FC236}">
                <a16:creationId xmlns:a16="http://schemas.microsoft.com/office/drawing/2014/main" id="{E6381C76-A35D-4CA6-A037-7EEDBDDC6D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Espace réservé des commentaires 2">
            <a:extLst>
              <a:ext uri="{FF2B5EF4-FFF2-40B4-BE49-F238E27FC236}">
                <a16:creationId xmlns:a16="http://schemas.microsoft.com/office/drawing/2014/main" id="{7E139822-1DF0-4563-BE23-C475F25D3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75780" name="Espace réservé du numéro de diapositive 3">
            <a:extLst>
              <a:ext uri="{FF2B5EF4-FFF2-40B4-BE49-F238E27FC236}">
                <a16:creationId xmlns:a16="http://schemas.microsoft.com/office/drawing/2014/main" id="{37AF29E1-BB9A-4076-AAB6-23094EAB69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9BE992-5C2C-4461-964D-B7C0521B6900}" type="slidenum">
              <a:rPr lang="fr-FR" altLang="fr-FR" smtClean="0"/>
              <a:pPr/>
              <a:t>24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Espace réservé de l'image des diapositives 1">
            <a:extLst>
              <a:ext uri="{FF2B5EF4-FFF2-40B4-BE49-F238E27FC236}">
                <a16:creationId xmlns:a16="http://schemas.microsoft.com/office/drawing/2014/main" id="{77BC872E-F06D-448A-938A-35D82AD77B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Espace réservé des commentaires 2">
            <a:extLst>
              <a:ext uri="{FF2B5EF4-FFF2-40B4-BE49-F238E27FC236}">
                <a16:creationId xmlns:a16="http://schemas.microsoft.com/office/drawing/2014/main" id="{A1A3B59C-CF91-4828-A9BE-26920A79D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77828" name="Espace réservé du numéro de diapositive 3">
            <a:extLst>
              <a:ext uri="{FF2B5EF4-FFF2-40B4-BE49-F238E27FC236}">
                <a16:creationId xmlns:a16="http://schemas.microsoft.com/office/drawing/2014/main" id="{47EDFF69-BBF8-41D0-B741-E235F89C9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A8FCD6-A6A2-42FA-8225-CB67006F8577}" type="slidenum">
              <a:rPr lang="fr-FR" altLang="fr-FR" smtClean="0"/>
              <a:pPr/>
              <a:t>25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AED3ECE8-C8FD-4220-A364-206729430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8207EF18-1104-4C7F-A8CB-FC3E7432C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FC4C9A62-E12B-49A2-954D-04E18AA7B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74166D-ABB6-4FE5-BCE0-FA1971FDFF4E}" type="slidenum">
              <a:rPr lang="fr-FR" altLang="fr-FR" smtClean="0"/>
              <a:pPr/>
              <a:t>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>
            <a:extLst>
              <a:ext uri="{FF2B5EF4-FFF2-40B4-BE49-F238E27FC236}">
                <a16:creationId xmlns:a16="http://schemas.microsoft.com/office/drawing/2014/main" id="{6BDE679C-D960-496C-B5B2-3ACAC88B4B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>
            <a:extLst>
              <a:ext uri="{FF2B5EF4-FFF2-40B4-BE49-F238E27FC236}">
                <a16:creationId xmlns:a16="http://schemas.microsoft.com/office/drawing/2014/main" id="{BFD39672-1695-401F-B8AD-04A828B47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6628" name="Espace réservé du numéro de diapositive 3">
            <a:extLst>
              <a:ext uri="{FF2B5EF4-FFF2-40B4-BE49-F238E27FC236}">
                <a16:creationId xmlns:a16="http://schemas.microsoft.com/office/drawing/2014/main" id="{603C17C6-4D14-4C98-B8EE-E38B31B7B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7B0BDB-41F5-406F-9104-61C2B655168A}" type="slidenum">
              <a:rPr lang="fr-FR" altLang="fr-FR" smtClean="0"/>
              <a:pPr/>
              <a:t>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>
            <a:extLst>
              <a:ext uri="{FF2B5EF4-FFF2-40B4-BE49-F238E27FC236}">
                <a16:creationId xmlns:a16="http://schemas.microsoft.com/office/drawing/2014/main" id="{B1C40388-F461-43BF-90C5-9C7613E4C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>
            <a:extLst>
              <a:ext uri="{FF2B5EF4-FFF2-40B4-BE49-F238E27FC236}">
                <a16:creationId xmlns:a16="http://schemas.microsoft.com/office/drawing/2014/main" id="{8BB2FE3B-1A86-4209-B0D8-4F9748744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8676" name="Espace réservé du numéro de diapositive 3">
            <a:extLst>
              <a:ext uri="{FF2B5EF4-FFF2-40B4-BE49-F238E27FC236}">
                <a16:creationId xmlns:a16="http://schemas.microsoft.com/office/drawing/2014/main" id="{00061074-310F-41CB-A565-35BF27AA10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C4A700-BBD0-40DE-B81B-3F5A24E8D689}" type="slidenum">
              <a:rPr lang="fr-FR" altLang="fr-FR" smtClean="0"/>
              <a:pPr/>
              <a:t>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D017A3F0-7788-41C1-981C-943CDA1811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59ECD712-296A-400B-96D9-95E162B0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443359DA-AE69-48AA-8FFB-255570FC9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01C1B6-AD44-46E2-967A-669E91E98EFA}" type="slidenum">
              <a:rPr lang="fr-FR" altLang="fr-FR" smtClean="0"/>
              <a:pPr/>
              <a:t>6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D017A3F0-7788-41C1-981C-943CDA1811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59ECD712-296A-400B-96D9-95E162B0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443359DA-AE69-48AA-8FFB-255570FC9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01C1B6-AD44-46E2-967A-669E91E98EFA}" type="slidenum">
              <a:rPr lang="fr-FR" altLang="fr-FR" smtClean="0"/>
              <a:pPr/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514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>
            <a:extLst>
              <a:ext uri="{FF2B5EF4-FFF2-40B4-BE49-F238E27FC236}">
                <a16:creationId xmlns:a16="http://schemas.microsoft.com/office/drawing/2014/main" id="{B990414A-2887-4613-AE44-C5D2119B84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>
            <a:extLst>
              <a:ext uri="{FF2B5EF4-FFF2-40B4-BE49-F238E27FC236}">
                <a16:creationId xmlns:a16="http://schemas.microsoft.com/office/drawing/2014/main" id="{047409EB-9FAD-408E-9FE4-8BF58A918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2772" name="Espace réservé du numéro de diapositive 3">
            <a:extLst>
              <a:ext uri="{FF2B5EF4-FFF2-40B4-BE49-F238E27FC236}">
                <a16:creationId xmlns:a16="http://schemas.microsoft.com/office/drawing/2014/main" id="{E26DACAE-5855-4F9B-8794-C8A9B01FF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3FD638-C7F8-4C10-9547-E2C9F7D9B979}" type="slidenum">
              <a:rPr lang="fr-FR" altLang="fr-FR" smtClean="0"/>
              <a:pPr/>
              <a:t>8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85BA60B4-ED49-4AC1-AD53-8CF8B4C3D2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>
            <a:extLst>
              <a:ext uri="{FF2B5EF4-FFF2-40B4-BE49-F238E27FC236}">
                <a16:creationId xmlns:a16="http://schemas.microsoft.com/office/drawing/2014/main" id="{DD414297-59A0-45B5-B12C-312BB864A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8916" name="Espace réservé du numéro de diapositive 3">
            <a:extLst>
              <a:ext uri="{FF2B5EF4-FFF2-40B4-BE49-F238E27FC236}">
                <a16:creationId xmlns:a16="http://schemas.microsoft.com/office/drawing/2014/main" id="{74401E2C-D55B-41CB-ABA6-FF7588DAF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2D9034-18F7-469E-9AD2-5B78D3422481}" type="slidenum">
              <a:rPr lang="fr-FR" altLang="fr-FR" smtClean="0"/>
              <a:pPr/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4603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oter-pageINTRO.jpg">
            <a:extLst>
              <a:ext uri="{FF2B5EF4-FFF2-40B4-BE49-F238E27FC236}">
                <a16:creationId xmlns:a16="http://schemas.microsoft.com/office/drawing/2014/main" id="{D4C26FD0-B4D6-4AEA-A845-38BC189774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99"/>
          <a:stretch>
            <a:fillRect/>
          </a:stretch>
        </p:blipFill>
        <p:spPr bwMode="auto">
          <a:xfrm>
            <a:off x="8601075" y="5629275"/>
            <a:ext cx="36083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84917" y="1772817"/>
            <a:ext cx="10363200" cy="576064"/>
          </a:xfrm>
        </p:spPr>
        <p:txBody>
          <a:bodyPr>
            <a:normAutofit/>
          </a:bodyPr>
          <a:lstStyle>
            <a:lvl1pPr algn="l">
              <a:defRPr sz="36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95467" y="2852936"/>
            <a:ext cx="9974560" cy="766936"/>
          </a:xfrm>
        </p:spPr>
        <p:txBody>
          <a:bodyPr>
            <a:normAutofit/>
          </a:bodyPr>
          <a:lstStyle>
            <a:lvl1pPr marL="0" indent="0" algn="l">
              <a:buNone/>
              <a:defRPr sz="3600" i="1" baseline="0">
                <a:solidFill>
                  <a:srgbClr val="4D8C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 dirty="0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DA4B801B-A38F-4920-880E-0328018B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63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 principal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36489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5589240"/>
            <a:ext cx="11521280" cy="864096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1628801"/>
            <a:ext cx="11507488" cy="39604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3972B5-FB65-4C59-B8EB-658DD6DA758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57EDA7-EE15-4751-BBB7-C935045519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FB644-F8C8-4115-BFCD-2292F71CF492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10120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principal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309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CB03074C-25C1-426C-B67C-5E207A246B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26672E2-9988-40ED-A81F-6CD6010B40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026A3-389A-44BD-BCC5-7C8DB754A6AD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861467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es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36489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556792"/>
            <a:ext cx="4800533" cy="2448272"/>
          </a:xfrm>
        </p:spPr>
        <p:txBody>
          <a:bodyPr>
            <a:normAutofit/>
          </a:bodyPr>
          <a:lstStyle>
            <a:lvl1pPr>
              <a:buNone/>
              <a:defRPr sz="1400"/>
            </a:lvl1pPr>
            <a:lvl2pPr marL="93663" indent="-93663">
              <a:buFont typeface="Wingdings" pitchFamily="2" charset="2"/>
              <a:buChar char="Ø"/>
              <a:tabLst>
                <a:tab pos="177800" algn="l"/>
              </a:tabLst>
              <a:defRPr sz="14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35360" y="4149080"/>
            <a:ext cx="4800533" cy="21602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3"/>
          </p:nvPr>
        </p:nvSpPr>
        <p:spPr>
          <a:xfrm>
            <a:off x="5327915" y="1556792"/>
            <a:ext cx="6528725" cy="4752528"/>
          </a:xfrm>
        </p:spPr>
        <p:txBody>
          <a:bodyPr>
            <a:normAutofit/>
          </a:bodyPr>
          <a:lstStyle>
            <a:lvl1pPr>
              <a:buFont typeface="Wingdings" pitchFamily="2" charset="2"/>
              <a:buNone/>
              <a:defRPr sz="1400"/>
            </a:lvl1pPr>
            <a:lvl2pPr marL="177800" indent="-177800">
              <a:buFont typeface="Wingdings" pitchFamily="2" charset="2"/>
              <a:buChar char="Ø"/>
              <a:tabLst>
                <a:tab pos="177800" algn="l"/>
                <a:tab pos="271463" algn="l"/>
              </a:tabLst>
              <a:defRPr sz="14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C785667-16A7-4BFE-A60A-B73F7C71BB1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467A680-2BE0-454B-83B5-B17471742F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C264-89F9-419E-AEC8-AE2C2339086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951186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projet e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548680"/>
            <a:ext cx="11507488" cy="57606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3"/>
          </p:nvPr>
        </p:nvSpPr>
        <p:spPr>
          <a:xfrm>
            <a:off x="8976785" y="549276"/>
            <a:ext cx="2880783" cy="1584325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buNone/>
              <a:defRPr sz="1200" b="0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3DC2F25A-2921-4AF7-8D9E-4E93207BF45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6B48B2EB-3A6E-442C-B101-89D21A21B68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137F3-B97C-44F5-BBDD-EB80A570A67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879412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projet e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2708920"/>
            <a:ext cx="6706955" cy="360040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3"/>
          </p:nvPr>
        </p:nvSpPr>
        <p:spPr>
          <a:xfrm>
            <a:off x="335360" y="548680"/>
            <a:ext cx="5856651" cy="2016224"/>
          </a:xfrm>
        </p:spPr>
        <p:txBody>
          <a:bodyPr>
            <a:normAutofit/>
          </a:bodyPr>
          <a:lstStyle>
            <a:lvl1pPr>
              <a:buNone/>
              <a:defRPr sz="1200" b="0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pour une image  11"/>
          <p:cNvSpPr>
            <a:spLocks noGrp="1"/>
          </p:cNvSpPr>
          <p:nvPr>
            <p:ph type="pic" sz="quarter" idx="14"/>
          </p:nvPr>
        </p:nvSpPr>
        <p:spPr>
          <a:xfrm>
            <a:off x="7056107" y="548680"/>
            <a:ext cx="4800533" cy="2880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1" name="Espace réservé pour une image  11"/>
          <p:cNvSpPr>
            <a:spLocks noGrp="1"/>
          </p:cNvSpPr>
          <p:nvPr>
            <p:ph type="pic" sz="quarter" idx="15"/>
          </p:nvPr>
        </p:nvSpPr>
        <p:spPr>
          <a:xfrm>
            <a:off x="7056107" y="3429000"/>
            <a:ext cx="4800533" cy="2880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8447DCD-01F9-4A25-BC52-82DACAC076E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BBCF23E6-3D0D-49F8-8872-A2631458420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2ABFF-8665-49B5-B095-25E4575F89A4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108381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erci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350" y="548680"/>
            <a:ext cx="11536489" cy="720080"/>
          </a:xfrm>
        </p:spPr>
        <p:txBody>
          <a:bodyPr>
            <a:normAutofit/>
          </a:bodyPr>
          <a:lstStyle>
            <a:lvl1pPr algn="l">
              <a:defRPr sz="32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88840"/>
            <a:ext cx="7488832" cy="3600400"/>
          </a:xfrm>
        </p:spPr>
        <p:txBody>
          <a:bodyPr>
            <a:noAutofit/>
          </a:bodyPr>
          <a:lstStyle>
            <a:lvl1pPr marL="0" indent="0" algn="l">
              <a:buNone/>
              <a:defRPr sz="3200" b="0" baseline="0">
                <a:solidFill>
                  <a:srgbClr val="4D8C99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8016213" y="1628801"/>
            <a:ext cx="3840427" cy="3960441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315375-1F6C-4C78-A2E0-A86CC13654B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6EA3E1-336F-4BDE-8003-761B2E58131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20F0F-0BB2-45B5-A0D8-647EC7A0EECE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79723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- interven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oter-pageINTRO.jpg">
            <a:extLst>
              <a:ext uri="{FF2B5EF4-FFF2-40B4-BE49-F238E27FC236}">
                <a16:creationId xmlns:a16="http://schemas.microsoft.com/office/drawing/2014/main" id="{A09A5B94-0010-4EFF-B7E9-54CF1E8D61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99"/>
          <a:stretch>
            <a:fillRect/>
          </a:stretch>
        </p:blipFill>
        <p:spPr bwMode="auto">
          <a:xfrm>
            <a:off x="8601075" y="5629275"/>
            <a:ext cx="36083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284917" y="548680"/>
            <a:ext cx="10363200" cy="576064"/>
          </a:xfrm>
        </p:spPr>
        <p:txBody>
          <a:bodyPr>
            <a:normAutofit/>
          </a:bodyPr>
          <a:lstStyle>
            <a:lvl1pPr algn="l">
              <a:defRPr sz="36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295467" y="2852936"/>
            <a:ext cx="9974560" cy="766936"/>
          </a:xfrm>
        </p:spPr>
        <p:txBody>
          <a:bodyPr>
            <a:normAutofit/>
          </a:bodyPr>
          <a:lstStyle>
            <a:lvl1pPr marL="0" indent="0" algn="l">
              <a:buNone/>
              <a:defRPr sz="3600" i="1" baseline="0">
                <a:solidFill>
                  <a:srgbClr val="4D8C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 dirty="0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AF690C1-1636-4081-99C8-F6E43416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438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1295467" y="191683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063552" y="2204864"/>
            <a:ext cx="9793088" cy="720080"/>
          </a:xfrm>
        </p:spPr>
        <p:txBody>
          <a:bodyPr>
            <a:normAutofit/>
          </a:bodyPr>
          <a:lstStyle>
            <a:lvl1pPr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1295467" y="299695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14"/>
          <p:cNvSpPr>
            <a:spLocks noGrp="1"/>
          </p:cNvSpPr>
          <p:nvPr>
            <p:ph type="body" sz="quarter" idx="15"/>
          </p:nvPr>
        </p:nvSpPr>
        <p:spPr>
          <a:xfrm>
            <a:off x="2063552" y="3284984"/>
            <a:ext cx="9793088" cy="720080"/>
          </a:xfrm>
        </p:spPr>
        <p:txBody>
          <a:bodyPr>
            <a:normAutofit/>
          </a:bodyPr>
          <a:lstStyle>
            <a:lvl1pPr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6"/>
          </p:nvPr>
        </p:nvSpPr>
        <p:spPr>
          <a:xfrm>
            <a:off x="1295467" y="407707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4"/>
          <p:cNvSpPr>
            <a:spLocks noGrp="1"/>
          </p:cNvSpPr>
          <p:nvPr>
            <p:ph type="body" sz="quarter" idx="17"/>
          </p:nvPr>
        </p:nvSpPr>
        <p:spPr>
          <a:xfrm>
            <a:off x="2063552" y="4365104"/>
            <a:ext cx="9793088" cy="720080"/>
          </a:xfrm>
        </p:spPr>
        <p:txBody>
          <a:bodyPr>
            <a:normAutofit/>
          </a:bodyPr>
          <a:lstStyle>
            <a:lvl1pPr marL="0" indent="0"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18"/>
          </p:nvPr>
        </p:nvSpPr>
        <p:spPr>
          <a:xfrm>
            <a:off x="335360" y="548680"/>
            <a:ext cx="7391400" cy="720080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2B6E57DB-6322-4A1A-AB4E-A3C41679258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E29D2224-5227-4827-8A8F-B373BFD557B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59BE2-B672-4419-9E8E-E95592AA784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22063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4" y="2204864"/>
            <a:ext cx="9697077" cy="2016224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0F6CACD-0F38-471B-BB1A-DBA0463F480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4E18C341-D41B-453C-A8E0-16D4937FC8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2C9EF-D5C5-4026-8556-85EC5C169D94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0338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rti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3" y="2204864"/>
            <a:ext cx="9793088" cy="1944216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FE3B1D12-8812-40E0-94C8-A484F0277A0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3FBBD65-7193-44A0-A3F9-40D596D4405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FBF3D-665E-4C7C-92D5-8282D8F92B57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63167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3" y="2204864"/>
            <a:ext cx="9793088" cy="1872208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21387ED1-8F8B-441A-B673-CFB19015452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8E48AD3-ED58-4039-88A9-7B58BD5794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E0DB-B9A3-4EA2-B672-7ED451CDC082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3537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88841"/>
            <a:ext cx="11521280" cy="4137323"/>
          </a:xfrm>
        </p:spPr>
        <p:txBody>
          <a:bodyPr/>
          <a:lstStyle>
            <a:lvl1pPr>
              <a:buFont typeface="Wingdings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EF162900-FBAF-4CA8-8F3A-F9E983EC33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10F19D12-4E9F-465B-9E55-49C85DA685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8AC1A-7AB2-472D-BDCC-5E9757EEC363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19310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628801"/>
            <a:ext cx="10959008" cy="1728192"/>
          </a:xfrm>
        </p:spPr>
        <p:txBody>
          <a:bodyPr>
            <a:normAutofit/>
          </a:bodyPr>
          <a:lstStyle>
            <a:lvl1pPr>
              <a:buNone/>
              <a:defRPr sz="1800"/>
            </a:lvl1pPr>
            <a:lvl2pPr marL="271463" indent="-271463">
              <a:buFont typeface="Wingdings" pitchFamily="2" charset="2"/>
              <a:buChar char="Ø"/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2"/>
          </p:nvPr>
        </p:nvSpPr>
        <p:spPr>
          <a:xfrm>
            <a:off x="334434" y="3573464"/>
            <a:ext cx="11137900" cy="2015777"/>
          </a:xfrm>
        </p:spPr>
        <p:txBody>
          <a:bodyPr rtlCol="0">
            <a:normAutofit/>
          </a:bodyPr>
          <a:lstStyle/>
          <a:p>
            <a:pPr lvl="0"/>
            <a:endParaRPr lang="fr-FR" noProof="0"/>
          </a:p>
        </p:txBody>
      </p:sp>
      <p:sp>
        <p:nvSpPr>
          <p:cNvPr id="12" name="Espace réservé du contenu 2"/>
          <p:cNvSpPr>
            <a:spLocks noGrp="1"/>
          </p:cNvSpPr>
          <p:nvPr>
            <p:ph idx="13"/>
          </p:nvPr>
        </p:nvSpPr>
        <p:spPr>
          <a:xfrm>
            <a:off x="335360" y="5661248"/>
            <a:ext cx="10959008" cy="648072"/>
          </a:xfrm>
        </p:spPr>
        <p:txBody>
          <a:bodyPr>
            <a:noAutofit/>
          </a:bodyPr>
          <a:lstStyle>
            <a:lvl1pPr>
              <a:buNone/>
              <a:defRPr sz="1800"/>
            </a:lvl1pPr>
            <a:lvl2pPr marL="271463" indent="-271463">
              <a:buFont typeface="Wingdings" pitchFamily="2" charset="2"/>
              <a:buChar char="Ø"/>
              <a:tabLst>
                <a:tab pos="271463" algn="l"/>
              </a:tabLs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E93EF67F-4B64-4701-BCE4-9F43122CE18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9A87E9FC-3BF7-4DF7-B257-790E358DAA3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68663-1804-4AD6-87F0-1FA1AB9B4DB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62115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et image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16833"/>
            <a:ext cx="7790656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8400256" y="1628801"/>
            <a:ext cx="3791744" cy="4464497"/>
          </a:xfrm>
        </p:spPr>
        <p:txBody>
          <a:bodyPr rtlCol="0">
            <a:normAutofit/>
          </a:bodyPr>
          <a:lstStyle/>
          <a:p>
            <a:pPr lvl="0"/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9E0AD7-C104-47A0-ABAD-44FD16C9B83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FEA310-A3D4-480F-8ACE-4C229462E8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F9FBD-4728-4351-B300-33D2F0AF084E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4566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25482F4D-3065-4BAA-9003-D1C8B039B5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fr-BE" altLang="fr-FR"/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4ACBAC93-3D29-4999-968D-497A943FFB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fr-BE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1B0D6-F737-41E9-ACC3-7E872C79E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875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dirty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508ACD-8AD2-43E3-8D54-E79175D71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55C8AA3-DE7B-406F-B2F7-BADB07AB0AB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  <p:pic>
        <p:nvPicPr>
          <p:cNvPr id="1030" name="Image 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44EDB1A-5279-4B19-B083-A52440BBFA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70575"/>
            <a:ext cx="1598613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e 8">
            <a:extLst>
              <a:ext uri="{FF2B5EF4-FFF2-40B4-BE49-F238E27FC236}">
                <a16:creationId xmlns:a16="http://schemas.microsoft.com/office/drawing/2014/main" id="{AD7F9FA3-AF1E-45CA-8946-55B4C7428F2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686050" y="6299200"/>
            <a:ext cx="6089650" cy="522288"/>
            <a:chOff x="2927648" y="6369093"/>
            <a:chExt cx="6088563" cy="522623"/>
          </a:xfrm>
        </p:grpSpPr>
        <p:grpSp>
          <p:nvGrpSpPr>
            <p:cNvPr id="1032" name="Groupe 9">
              <a:extLst>
                <a:ext uri="{FF2B5EF4-FFF2-40B4-BE49-F238E27FC236}">
                  <a16:creationId xmlns:a16="http://schemas.microsoft.com/office/drawing/2014/main" id="{0478606A-8622-45A6-9B46-E55C419475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3712" y="6447004"/>
              <a:ext cx="5400600" cy="438380"/>
              <a:chOff x="3503712" y="396839"/>
              <a:chExt cx="5230812" cy="1087945"/>
            </a:xfrm>
          </p:grpSpPr>
          <p:pic>
            <p:nvPicPr>
              <p:cNvPr id="1034" name="Image 3">
                <a:extLst>
                  <a:ext uri="{FF2B5EF4-FFF2-40B4-BE49-F238E27FC236}">
                    <a16:creationId xmlns:a16="http://schemas.microsoft.com/office/drawing/2014/main" id="{4F8F7FC5-3480-476D-AA08-0D51EFE06E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396839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Image 3">
                <a:extLst>
                  <a:ext uri="{FF2B5EF4-FFF2-40B4-BE49-F238E27FC236}">
                    <a16:creationId xmlns:a16="http://schemas.microsoft.com/office/drawing/2014/main" id="{FEA3BCE0-DE78-487A-ACF5-EE5E9D5D00A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692696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6" name="Image 3">
                <a:extLst>
                  <a:ext uri="{FF2B5EF4-FFF2-40B4-BE49-F238E27FC236}">
                    <a16:creationId xmlns:a16="http://schemas.microsoft.com/office/drawing/2014/main" id="{0FF79324-75C7-4246-9653-B8FFD42452A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900894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Image 3">
                <a:extLst>
                  <a:ext uri="{FF2B5EF4-FFF2-40B4-BE49-F238E27FC236}">
                    <a16:creationId xmlns:a16="http://schemas.microsoft.com/office/drawing/2014/main" id="{810FE5CB-3122-425E-87EF-13E76864ECE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1188926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1" name="Titre 1">
              <a:extLst>
                <a:ext uri="{FF2B5EF4-FFF2-40B4-BE49-F238E27FC236}">
                  <a16:creationId xmlns:a16="http://schemas.microsoft.com/office/drawing/2014/main" id="{05C4A35A-7582-4999-B80F-C966F8685CB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927648" y="6369093"/>
              <a:ext cx="6088563" cy="522623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b="1" kern="1200" cap="all" baseline="0">
                  <a:solidFill>
                    <a:srgbClr val="4D8C99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Aft>
                  <a:spcPts val="0"/>
                </a:spcAft>
                <a:defRPr/>
              </a:pPr>
              <a:r>
                <a:rPr lang="fr-FR" sz="1400" dirty="0">
                  <a:solidFill>
                    <a:schemeClr val="bg1"/>
                  </a:solidFill>
                </a:rPr>
                <a:t>            Enquête DE CONJONCTURE - Filière FORET Bois – 20 au 24 AVRIL 2020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1" r:id="rId1"/>
    <p:sldLayoutId id="2147484762" r:id="rId2"/>
    <p:sldLayoutId id="2147484763" r:id="rId3"/>
    <p:sldLayoutId id="2147484764" r:id="rId4"/>
    <p:sldLayoutId id="2147484765" r:id="rId5"/>
    <p:sldLayoutId id="2147484766" r:id="rId6"/>
    <p:sldLayoutId id="2147484767" r:id="rId7"/>
    <p:sldLayoutId id="2147484768" r:id="rId8"/>
    <p:sldLayoutId id="2147484769" r:id="rId9"/>
    <p:sldLayoutId id="2147484770" r:id="rId10"/>
    <p:sldLayoutId id="2147484771" r:id="rId11"/>
    <p:sldLayoutId id="2147484772" r:id="rId12"/>
    <p:sldLayoutId id="2147484773" r:id="rId13"/>
    <p:sldLayoutId id="2147484774" r:id="rId14"/>
    <p:sldLayoutId id="2147484775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3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5.xml"/><Relationship Id="rId4" Type="http://schemas.openxmlformats.org/officeDocument/2006/relationships/chart" Target="../charts/char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186B9-6C98-4F3A-9A01-6FC818FCA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088" y="260350"/>
            <a:ext cx="10652125" cy="23034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400" dirty="0"/>
              <a:t>Enquête DE CONJONCTURE ECONOMIQUE</a:t>
            </a:r>
            <a:br>
              <a:rPr lang="fr-FR" sz="4400" dirty="0"/>
            </a:br>
            <a:r>
              <a:rPr lang="fr-FR" sz="4400" dirty="0"/>
              <a:t>Filière Forêt Bois</a:t>
            </a:r>
          </a:p>
        </p:txBody>
      </p:sp>
      <p:sp>
        <p:nvSpPr>
          <p:cNvPr id="19459" name="Sous-titre 2">
            <a:extLst>
              <a:ext uri="{FF2B5EF4-FFF2-40B4-BE49-F238E27FC236}">
                <a16:creationId xmlns:a16="http://schemas.microsoft.com/office/drawing/2014/main" id="{5EF4C768-B988-4C91-996C-19C805004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088" y="3284538"/>
            <a:ext cx="7480300" cy="1368425"/>
          </a:xfrm>
        </p:spPr>
        <p:txBody>
          <a:bodyPr/>
          <a:lstStyle/>
          <a:p>
            <a:pPr eaLnBrk="1" hangingPunct="1"/>
            <a:r>
              <a:rPr lang="fr-FR" altLang="fr-FR" dirty="0"/>
              <a:t>Semaine du 20/04 au 24/04 2020</a:t>
            </a:r>
          </a:p>
          <a:p>
            <a:pPr eaLnBrk="1" hangingPunct="1"/>
            <a:r>
              <a:rPr lang="fr-FR" altLang="fr-FR" sz="1800" dirty="0"/>
              <a:t>340 entreprises répondantes en France</a:t>
            </a:r>
          </a:p>
          <a:p>
            <a:pPr eaLnBrk="1" hangingPunct="1"/>
            <a:endParaRPr lang="fr-FR" altLang="fr-FR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e 12">
            <a:extLst>
              <a:ext uri="{FF2B5EF4-FFF2-40B4-BE49-F238E27FC236}">
                <a16:creationId xmlns:a16="http://schemas.microsoft.com/office/drawing/2014/main" id="{B6B08A8A-88F6-4E91-9EE4-2F2A732E4B41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7893" name="Image 3">
              <a:extLst>
                <a:ext uri="{FF2B5EF4-FFF2-40B4-BE49-F238E27FC236}">
                  <a16:creationId xmlns:a16="http://schemas.microsoft.com/office/drawing/2014/main" id="{7459438F-77E0-45A8-8F39-4EA9F66EA2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4" name="Image 3">
              <a:extLst>
                <a:ext uri="{FF2B5EF4-FFF2-40B4-BE49-F238E27FC236}">
                  <a16:creationId xmlns:a16="http://schemas.microsoft.com/office/drawing/2014/main" id="{3A5F32C7-C88C-421C-BE1E-6ABCE57719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5" name="Image 3">
              <a:extLst>
                <a:ext uri="{FF2B5EF4-FFF2-40B4-BE49-F238E27FC236}">
                  <a16:creationId xmlns:a16="http://schemas.microsoft.com/office/drawing/2014/main" id="{AF0F3412-66B5-48BB-A9AA-8918B0C868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6" name="Image 3">
              <a:extLst>
                <a:ext uri="{FF2B5EF4-FFF2-40B4-BE49-F238E27FC236}">
                  <a16:creationId xmlns:a16="http://schemas.microsoft.com/office/drawing/2014/main" id="{D9F3E2C4-11D9-4448-B50C-FBFD9E32DB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19025C9F-2CEA-40DD-A8C2-167D95FCE3D8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Problèmes DE Trésorerie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E1D80C39-C80B-45F2-84BB-41E10D3483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755780"/>
              </p:ext>
            </p:extLst>
          </p:nvPr>
        </p:nvGraphicFramePr>
        <p:xfrm>
          <a:off x="1775520" y="1055688"/>
          <a:ext cx="8208912" cy="531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e 12">
            <a:extLst>
              <a:ext uri="{FF2B5EF4-FFF2-40B4-BE49-F238E27FC236}">
                <a16:creationId xmlns:a16="http://schemas.microsoft.com/office/drawing/2014/main" id="{02FA0432-50B7-4E7A-BC4C-7506AFC9436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9941" name="Image 3">
              <a:extLst>
                <a:ext uri="{FF2B5EF4-FFF2-40B4-BE49-F238E27FC236}">
                  <a16:creationId xmlns:a16="http://schemas.microsoft.com/office/drawing/2014/main" id="{C327013B-20FE-42C6-835D-9836F928E6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2" name="Image 3">
              <a:extLst>
                <a:ext uri="{FF2B5EF4-FFF2-40B4-BE49-F238E27FC236}">
                  <a16:creationId xmlns:a16="http://schemas.microsoft.com/office/drawing/2014/main" id="{C2A34B1F-D0FA-4544-BD82-760AD2DA72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3" name="Image 3">
              <a:extLst>
                <a:ext uri="{FF2B5EF4-FFF2-40B4-BE49-F238E27FC236}">
                  <a16:creationId xmlns:a16="http://schemas.microsoft.com/office/drawing/2014/main" id="{80F0B9F4-E687-4C9B-9ED5-806E39A1D9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4" name="Image 3">
              <a:extLst>
                <a:ext uri="{FF2B5EF4-FFF2-40B4-BE49-F238E27FC236}">
                  <a16:creationId xmlns:a16="http://schemas.microsoft.com/office/drawing/2014/main" id="{FDFF8762-BD0D-487C-9D9C-A11264204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F7F655D-119F-4389-85CA-116E4A382F7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Perte de CA sur le mois d’avril 2020 vs 2019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BEC248BC-2EFB-4004-9209-175C26F15F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710303"/>
              </p:ext>
            </p:extLst>
          </p:nvPr>
        </p:nvGraphicFramePr>
        <p:xfrm>
          <a:off x="2351584" y="1055688"/>
          <a:ext cx="8280920" cy="5253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e 12">
            <a:extLst>
              <a:ext uri="{FF2B5EF4-FFF2-40B4-BE49-F238E27FC236}">
                <a16:creationId xmlns:a16="http://schemas.microsoft.com/office/drawing/2014/main" id="{02FA0432-50B7-4E7A-BC4C-7506AFC9436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9941" name="Image 3">
              <a:extLst>
                <a:ext uri="{FF2B5EF4-FFF2-40B4-BE49-F238E27FC236}">
                  <a16:creationId xmlns:a16="http://schemas.microsoft.com/office/drawing/2014/main" id="{C327013B-20FE-42C6-835D-9836F928E6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2" name="Image 3">
              <a:extLst>
                <a:ext uri="{FF2B5EF4-FFF2-40B4-BE49-F238E27FC236}">
                  <a16:creationId xmlns:a16="http://schemas.microsoft.com/office/drawing/2014/main" id="{C2A34B1F-D0FA-4544-BD82-760AD2DA72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3" name="Image 3">
              <a:extLst>
                <a:ext uri="{FF2B5EF4-FFF2-40B4-BE49-F238E27FC236}">
                  <a16:creationId xmlns:a16="http://schemas.microsoft.com/office/drawing/2014/main" id="{80F0B9F4-E687-4C9B-9ED5-806E39A1D9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4" name="Image 3">
              <a:extLst>
                <a:ext uri="{FF2B5EF4-FFF2-40B4-BE49-F238E27FC236}">
                  <a16:creationId xmlns:a16="http://schemas.microsoft.com/office/drawing/2014/main" id="{FDFF8762-BD0D-487C-9D9C-A11264204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F7F655D-119F-4389-85CA-116E4A382F7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Visibilité du marché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E6C069D8-9F6A-423B-8B4D-0B8047C0A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871780"/>
              </p:ext>
            </p:extLst>
          </p:nvPr>
        </p:nvGraphicFramePr>
        <p:xfrm>
          <a:off x="2639616" y="1106129"/>
          <a:ext cx="7625261" cy="5259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96262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e 12">
            <a:extLst>
              <a:ext uri="{FF2B5EF4-FFF2-40B4-BE49-F238E27FC236}">
                <a16:creationId xmlns:a16="http://schemas.microsoft.com/office/drawing/2014/main" id="{02FA0432-50B7-4E7A-BC4C-7506AFC9436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9941" name="Image 3">
              <a:extLst>
                <a:ext uri="{FF2B5EF4-FFF2-40B4-BE49-F238E27FC236}">
                  <a16:creationId xmlns:a16="http://schemas.microsoft.com/office/drawing/2014/main" id="{C327013B-20FE-42C6-835D-9836F928E6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2" name="Image 3">
              <a:extLst>
                <a:ext uri="{FF2B5EF4-FFF2-40B4-BE49-F238E27FC236}">
                  <a16:creationId xmlns:a16="http://schemas.microsoft.com/office/drawing/2014/main" id="{C2A34B1F-D0FA-4544-BD82-760AD2DA72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3" name="Image 3">
              <a:extLst>
                <a:ext uri="{FF2B5EF4-FFF2-40B4-BE49-F238E27FC236}">
                  <a16:creationId xmlns:a16="http://schemas.microsoft.com/office/drawing/2014/main" id="{80F0B9F4-E687-4C9B-9ED5-806E39A1D9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4" name="Image 3">
              <a:extLst>
                <a:ext uri="{FF2B5EF4-FFF2-40B4-BE49-F238E27FC236}">
                  <a16:creationId xmlns:a16="http://schemas.microsoft.com/office/drawing/2014/main" id="{FDFF8762-BD0D-487C-9D9C-A11264204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F7F655D-119F-4389-85CA-116E4A382F7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Volume de bois </a:t>
            </a:r>
            <a:r>
              <a:rPr lang="fr-FR" sz="4000" dirty="0" err="1">
                <a:solidFill>
                  <a:schemeClr val="bg1"/>
                </a:solidFill>
              </a:rPr>
              <a:t>scolyté</a:t>
            </a:r>
            <a:r>
              <a:rPr lang="fr-FR" sz="4000" dirty="0">
                <a:solidFill>
                  <a:schemeClr val="bg1"/>
                </a:solidFill>
              </a:rPr>
              <a:t> mobilisable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F8C5881B-322C-48D2-89AD-35D5D28053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729326"/>
              </p:ext>
            </p:extLst>
          </p:nvPr>
        </p:nvGraphicFramePr>
        <p:xfrm>
          <a:off x="1991544" y="1003483"/>
          <a:ext cx="8424936" cy="5362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3346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71EB5-7DED-4E4B-BC3A-9ED82974D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 secteur d’activité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C7B79E-C506-4064-84BA-5AD78DA153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320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e 12">
            <a:extLst>
              <a:ext uri="{FF2B5EF4-FFF2-40B4-BE49-F238E27FC236}">
                <a16:creationId xmlns:a16="http://schemas.microsoft.com/office/drawing/2014/main" id="{CED3E227-66DE-4F2C-BEE1-3C100732CF6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54281" name="Image 3">
              <a:extLst>
                <a:ext uri="{FF2B5EF4-FFF2-40B4-BE49-F238E27FC236}">
                  <a16:creationId xmlns:a16="http://schemas.microsoft.com/office/drawing/2014/main" id="{FCA9DA37-42FD-48EE-8582-DCDCE52CF5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82" name="Image 3">
              <a:extLst>
                <a:ext uri="{FF2B5EF4-FFF2-40B4-BE49-F238E27FC236}">
                  <a16:creationId xmlns:a16="http://schemas.microsoft.com/office/drawing/2014/main" id="{8B2DC2C7-8694-4BEF-86EE-4D08A5CF60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83" name="Image 3">
              <a:extLst>
                <a:ext uri="{FF2B5EF4-FFF2-40B4-BE49-F238E27FC236}">
                  <a16:creationId xmlns:a16="http://schemas.microsoft.com/office/drawing/2014/main" id="{65145CAE-5B80-4807-805F-DE5CE0A8F6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284" name="Image 3">
              <a:extLst>
                <a:ext uri="{FF2B5EF4-FFF2-40B4-BE49-F238E27FC236}">
                  <a16:creationId xmlns:a16="http://schemas.microsoft.com/office/drawing/2014/main" id="{1E6A5BED-E777-45DE-9C99-1019942E58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89BB8AE4-EB69-401C-A01E-CF1385381E45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Plantation / sylviculture / gestion forestière</a:t>
            </a:r>
          </a:p>
        </p:txBody>
      </p:sp>
      <p:sp>
        <p:nvSpPr>
          <p:cNvPr id="29" name="Titre 1">
            <a:extLst>
              <a:ext uri="{FF2B5EF4-FFF2-40B4-BE49-F238E27FC236}">
                <a16:creationId xmlns:a16="http://schemas.microsoft.com/office/drawing/2014/main" id="{EB40178A-3DD1-49CC-A40F-644FB5082ABA}"/>
              </a:ext>
            </a:extLst>
          </p:cNvPr>
          <p:cNvSpPr txBox="1">
            <a:spLocks/>
          </p:cNvSpPr>
          <p:nvPr/>
        </p:nvSpPr>
        <p:spPr bwMode="auto">
          <a:xfrm>
            <a:off x="2135188" y="2039938"/>
            <a:ext cx="1912937" cy="4016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30" name="Titre 1">
            <a:extLst>
              <a:ext uri="{FF2B5EF4-FFF2-40B4-BE49-F238E27FC236}">
                <a16:creationId xmlns:a16="http://schemas.microsoft.com/office/drawing/2014/main" id="{8C8CC79F-2116-448F-95DB-7B66EBD48C08}"/>
              </a:ext>
            </a:extLst>
          </p:cNvPr>
          <p:cNvSpPr txBox="1">
            <a:spLocks/>
          </p:cNvSpPr>
          <p:nvPr/>
        </p:nvSpPr>
        <p:spPr bwMode="auto">
          <a:xfrm>
            <a:off x="7032625" y="1901825"/>
            <a:ext cx="2870200" cy="6778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606486"/>
              </p:ext>
            </p:extLst>
          </p:nvPr>
        </p:nvGraphicFramePr>
        <p:xfrm>
          <a:off x="695400" y="2551087"/>
          <a:ext cx="505206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765334"/>
              </p:ext>
            </p:extLst>
          </p:nvPr>
        </p:nvGraphicFramePr>
        <p:xfrm>
          <a:off x="6240016" y="2601927"/>
          <a:ext cx="4617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e 12">
            <a:extLst>
              <a:ext uri="{FF2B5EF4-FFF2-40B4-BE49-F238E27FC236}">
                <a16:creationId xmlns:a16="http://schemas.microsoft.com/office/drawing/2014/main" id="{D0037356-CDC8-46E3-A99B-7333CE084766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56329" name="Image 3">
              <a:extLst>
                <a:ext uri="{FF2B5EF4-FFF2-40B4-BE49-F238E27FC236}">
                  <a16:creationId xmlns:a16="http://schemas.microsoft.com/office/drawing/2014/main" id="{C2A75F8C-4B7F-4190-B924-CAD991F876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30" name="Image 3">
              <a:extLst>
                <a:ext uri="{FF2B5EF4-FFF2-40B4-BE49-F238E27FC236}">
                  <a16:creationId xmlns:a16="http://schemas.microsoft.com/office/drawing/2014/main" id="{0FEA00A6-A5B2-4089-8610-AE21B1DC10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31" name="Image 3">
              <a:extLst>
                <a:ext uri="{FF2B5EF4-FFF2-40B4-BE49-F238E27FC236}">
                  <a16:creationId xmlns:a16="http://schemas.microsoft.com/office/drawing/2014/main" id="{D071C511-06D5-4C33-8F37-8EEA81186E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32" name="Image 3">
              <a:extLst>
                <a:ext uri="{FF2B5EF4-FFF2-40B4-BE49-F238E27FC236}">
                  <a16:creationId xmlns:a16="http://schemas.microsoft.com/office/drawing/2014/main" id="{9A313DEE-8F7E-4E8D-8F92-131F2C9019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F7AEA960-050B-43BA-A6F3-7FE821657838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ETF / TRANSPORT DE GRUME</a:t>
            </a:r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04DCF077-E940-49A0-86F0-130E29704221}"/>
              </a:ext>
            </a:extLst>
          </p:cNvPr>
          <p:cNvSpPr txBox="1">
            <a:spLocks/>
          </p:cNvSpPr>
          <p:nvPr/>
        </p:nvSpPr>
        <p:spPr bwMode="auto">
          <a:xfrm>
            <a:off x="2063552" y="1362075"/>
            <a:ext cx="1911350" cy="4000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4" name="Titre 1">
            <a:extLst>
              <a:ext uri="{FF2B5EF4-FFF2-40B4-BE49-F238E27FC236}">
                <a16:creationId xmlns:a16="http://schemas.microsoft.com/office/drawing/2014/main" id="{36C9C16B-71CA-4032-8773-B0C025C1D88E}"/>
              </a:ext>
            </a:extLst>
          </p:cNvPr>
          <p:cNvSpPr txBox="1">
            <a:spLocks/>
          </p:cNvSpPr>
          <p:nvPr/>
        </p:nvSpPr>
        <p:spPr bwMode="auto">
          <a:xfrm>
            <a:off x="7968208" y="1362075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9941208"/>
              </p:ext>
            </p:extLst>
          </p:nvPr>
        </p:nvGraphicFramePr>
        <p:xfrm>
          <a:off x="335360" y="1916832"/>
          <a:ext cx="467106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412993"/>
              </p:ext>
            </p:extLst>
          </p:nvPr>
        </p:nvGraphicFramePr>
        <p:xfrm>
          <a:off x="6312024" y="2039937"/>
          <a:ext cx="481584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e 12">
            <a:extLst>
              <a:ext uri="{FF2B5EF4-FFF2-40B4-BE49-F238E27FC236}">
                <a16:creationId xmlns:a16="http://schemas.microsoft.com/office/drawing/2014/main" id="{3772CB9C-6FC9-4614-8A4A-BDFFABCF5CCA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60426" name="Image 3">
              <a:extLst>
                <a:ext uri="{FF2B5EF4-FFF2-40B4-BE49-F238E27FC236}">
                  <a16:creationId xmlns:a16="http://schemas.microsoft.com/office/drawing/2014/main" id="{A27F5E79-BAD6-4DC6-8482-45D3D1FF70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27" name="Image 3">
              <a:extLst>
                <a:ext uri="{FF2B5EF4-FFF2-40B4-BE49-F238E27FC236}">
                  <a16:creationId xmlns:a16="http://schemas.microsoft.com/office/drawing/2014/main" id="{65148E4E-4688-4EBA-B15E-8F9EB827F9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28" name="Image 3">
              <a:extLst>
                <a:ext uri="{FF2B5EF4-FFF2-40B4-BE49-F238E27FC236}">
                  <a16:creationId xmlns:a16="http://schemas.microsoft.com/office/drawing/2014/main" id="{EE48D323-2EE8-4EFF-BCC9-57BE4DFDE0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29" name="Image 3">
              <a:extLst>
                <a:ext uri="{FF2B5EF4-FFF2-40B4-BE49-F238E27FC236}">
                  <a16:creationId xmlns:a16="http://schemas.microsoft.com/office/drawing/2014/main" id="{1E66B7DB-DBE0-42D6-A783-3C7D4BCDB5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5A3639C9-251B-4B75-B91F-08A10D6824C4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 err="1"/>
              <a:t>EXPLOITant</a:t>
            </a:r>
            <a:r>
              <a:rPr lang="fr-FR" dirty="0"/>
              <a:t> </a:t>
            </a:r>
            <a:r>
              <a:rPr lang="fr-FR" dirty="0" err="1"/>
              <a:t>FORESTIEr</a:t>
            </a:r>
            <a:r>
              <a:rPr lang="fr-FR" dirty="0"/>
              <a:t> / scieur &amp; scieur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0E21DF2-21E5-48F7-B97C-FAA6B97E0CD0}"/>
              </a:ext>
            </a:extLst>
          </p:cNvPr>
          <p:cNvSpPr txBox="1">
            <a:spLocks/>
          </p:cNvSpPr>
          <p:nvPr/>
        </p:nvSpPr>
        <p:spPr bwMode="auto">
          <a:xfrm>
            <a:off x="2208213" y="1141413"/>
            <a:ext cx="1911350" cy="4000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B37A1455-43DF-4F44-B476-0B01E0564324}"/>
              </a:ext>
            </a:extLst>
          </p:cNvPr>
          <p:cNvSpPr txBox="1">
            <a:spLocks/>
          </p:cNvSpPr>
          <p:nvPr/>
        </p:nvSpPr>
        <p:spPr bwMode="auto">
          <a:xfrm>
            <a:off x="7967663" y="981075"/>
            <a:ext cx="2870200" cy="6778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121339"/>
              </p:ext>
            </p:extLst>
          </p:nvPr>
        </p:nvGraphicFramePr>
        <p:xfrm>
          <a:off x="551384" y="1722120"/>
          <a:ext cx="419100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7277019"/>
              </p:ext>
            </p:extLst>
          </p:nvPr>
        </p:nvGraphicFramePr>
        <p:xfrm>
          <a:off x="7104112" y="1713195"/>
          <a:ext cx="4236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e 12">
            <a:extLst>
              <a:ext uri="{FF2B5EF4-FFF2-40B4-BE49-F238E27FC236}">
                <a16:creationId xmlns:a16="http://schemas.microsoft.com/office/drawing/2014/main" id="{7BA3D4E4-DB75-4383-AC69-B7EFAD88B89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62474" name="Image 3">
              <a:extLst>
                <a:ext uri="{FF2B5EF4-FFF2-40B4-BE49-F238E27FC236}">
                  <a16:creationId xmlns:a16="http://schemas.microsoft.com/office/drawing/2014/main" id="{76BE5812-89A0-4E2E-A274-1478AA62C4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75" name="Image 3">
              <a:extLst>
                <a:ext uri="{FF2B5EF4-FFF2-40B4-BE49-F238E27FC236}">
                  <a16:creationId xmlns:a16="http://schemas.microsoft.com/office/drawing/2014/main" id="{766CD0DA-61BA-4717-9989-870C8F0D9D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76" name="Image 3">
              <a:extLst>
                <a:ext uri="{FF2B5EF4-FFF2-40B4-BE49-F238E27FC236}">
                  <a16:creationId xmlns:a16="http://schemas.microsoft.com/office/drawing/2014/main" id="{6B28A3D7-83E5-47A7-A1B3-3C3A3B4FD1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77" name="Image 3">
              <a:extLst>
                <a:ext uri="{FF2B5EF4-FFF2-40B4-BE49-F238E27FC236}">
                  <a16:creationId xmlns:a16="http://schemas.microsoft.com/office/drawing/2014/main" id="{E71E648E-0375-4449-B528-9659FE1EBB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re 1">
            <a:extLst>
              <a:ext uri="{FF2B5EF4-FFF2-40B4-BE49-F238E27FC236}">
                <a16:creationId xmlns:a16="http://schemas.microsoft.com/office/drawing/2014/main" id="{719BB98A-AC40-46CD-934D-7EFDAD90BAE7}"/>
              </a:ext>
            </a:extLst>
          </p:cNvPr>
          <p:cNvSpPr txBox="1">
            <a:spLocks/>
          </p:cNvSpPr>
          <p:nvPr/>
        </p:nvSpPr>
        <p:spPr bwMode="auto">
          <a:xfrm>
            <a:off x="1323975" y="1362075"/>
            <a:ext cx="1912938" cy="40163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35734C35-A442-4247-B664-D78254AB4BD5}"/>
              </a:ext>
            </a:extLst>
          </p:cNvPr>
          <p:cNvSpPr txBox="1">
            <a:spLocks/>
          </p:cNvSpPr>
          <p:nvPr/>
        </p:nvSpPr>
        <p:spPr bwMode="auto">
          <a:xfrm>
            <a:off x="7669213" y="1223963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68BE36F9-209A-4F90-9A4E-5F30B477D987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Emballages bois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810954"/>
              </p:ext>
            </p:extLst>
          </p:nvPr>
        </p:nvGraphicFramePr>
        <p:xfrm>
          <a:off x="6240016" y="2015173"/>
          <a:ext cx="481584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928899"/>
              </p:ext>
            </p:extLst>
          </p:nvPr>
        </p:nvGraphicFramePr>
        <p:xfrm>
          <a:off x="695400" y="1906312"/>
          <a:ext cx="467106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e 12">
            <a:extLst>
              <a:ext uri="{FF2B5EF4-FFF2-40B4-BE49-F238E27FC236}">
                <a16:creationId xmlns:a16="http://schemas.microsoft.com/office/drawing/2014/main" id="{BD93428F-9CDD-423D-BB46-7999042C5283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64522" name="Image 3">
              <a:extLst>
                <a:ext uri="{FF2B5EF4-FFF2-40B4-BE49-F238E27FC236}">
                  <a16:creationId xmlns:a16="http://schemas.microsoft.com/office/drawing/2014/main" id="{0CCE5EEC-088D-4AD6-ACFF-F3C217151C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3" name="Image 3">
              <a:extLst>
                <a:ext uri="{FF2B5EF4-FFF2-40B4-BE49-F238E27FC236}">
                  <a16:creationId xmlns:a16="http://schemas.microsoft.com/office/drawing/2014/main" id="{D1C4CE6B-3260-486E-9E2C-AA5105CBF1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4" name="Image 3">
              <a:extLst>
                <a:ext uri="{FF2B5EF4-FFF2-40B4-BE49-F238E27FC236}">
                  <a16:creationId xmlns:a16="http://schemas.microsoft.com/office/drawing/2014/main" id="{901E36D5-7E84-4609-A5B8-93C50BB374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25" name="Image 3">
              <a:extLst>
                <a:ext uri="{FF2B5EF4-FFF2-40B4-BE49-F238E27FC236}">
                  <a16:creationId xmlns:a16="http://schemas.microsoft.com/office/drawing/2014/main" id="{B4FC53E4-EC79-4525-BEEE-509B535C32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A539308D-4B98-4D0B-BC85-937D59699EE1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Bois énergie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1E46F8C5-4708-463E-A297-5912A143B31F}"/>
              </a:ext>
            </a:extLst>
          </p:cNvPr>
          <p:cNvSpPr txBox="1">
            <a:spLocks/>
          </p:cNvSpPr>
          <p:nvPr/>
        </p:nvSpPr>
        <p:spPr bwMode="auto">
          <a:xfrm>
            <a:off x="2220913" y="1290638"/>
            <a:ext cx="1912937" cy="4000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91399C73-BF56-4F4E-89C4-3131FFA29FA8}"/>
              </a:ext>
            </a:extLst>
          </p:cNvPr>
          <p:cNvSpPr txBox="1">
            <a:spLocks/>
          </p:cNvSpPr>
          <p:nvPr/>
        </p:nvSpPr>
        <p:spPr bwMode="auto">
          <a:xfrm>
            <a:off x="7175500" y="1166813"/>
            <a:ext cx="3590925" cy="571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16275"/>
              </p:ext>
            </p:extLst>
          </p:nvPr>
        </p:nvGraphicFramePr>
        <p:xfrm>
          <a:off x="551384" y="1887538"/>
          <a:ext cx="390144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362887"/>
              </p:ext>
            </p:extLst>
          </p:nvPr>
        </p:nvGraphicFramePr>
        <p:xfrm>
          <a:off x="6384032" y="2208848"/>
          <a:ext cx="40462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e 12">
            <a:extLst>
              <a:ext uri="{FF2B5EF4-FFF2-40B4-BE49-F238E27FC236}">
                <a16:creationId xmlns:a16="http://schemas.microsoft.com/office/drawing/2014/main" id="{BEB47DCA-A416-46AD-9C6A-E1A9E0506C0C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1509" name="Image 3">
              <a:extLst>
                <a:ext uri="{FF2B5EF4-FFF2-40B4-BE49-F238E27FC236}">
                  <a16:creationId xmlns:a16="http://schemas.microsoft.com/office/drawing/2014/main" id="{80CA596B-9039-4A0A-837F-129F735190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0" name="Image 3">
              <a:extLst>
                <a:ext uri="{FF2B5EF4-FFF2-40B4-BE49-F238E27FC236}">
                  <a16:creationId xmlns:a16="http://schemas.microsoft.com/office/drawing/2014/main" id="{9714A97E-BA6F-4E76-8BFD-6015264A9B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1" name="Image 3">
              <a:extLst>
                <a:ext uri="{FF2B5EF4-FFF2-40B4-BE49-F238E27FC236}">
                  <a16:creationId xmlns:a16="http://schemas.microsoft.com/office/drawing/2014/main" id="{C90BD5D8-4AF6-4754-A280-D52C42B062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2" name="Image 3">
              <a:extLst>
                <a:ext uri="{FF2B5EF4-FFF2-40B4-BE49-F238E27FC236}">
                  <a16:creationId xmlns:a16="http://schemas.microsoft.com/office/drawing/2014/main" id="{FD4CF497-724C-4C6C-8CAB-54759D3262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6A225086-CA66-4B29-88F7-AA18321C87D2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Taille des entreprises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98D12DBE-5151-4D50-90D5-D6A051B37D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351358"/>
              </p:ext>
            </p:extLst>
          </p:nvPr>
        </p:nvGraphicFramePr>
        <p:xfrm>
          <a:off x="2567608" y="1082040"/>
          <a:ext cx="6755462" cy="5227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e 12">
            <a:extLst>
              <a:ext uri="{FF2B5EF4-FFF2-40B4-BE49-F238E27FC236}">
                <a16:creationId xmlns:a16="http://schemas.microsoft.com/office/drawing/2014/main" id="{0A620EF3-B563-4FC7-88D5-E2FEFF9809F7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66570" name="Image 3">
              <a:extLst>
                <a:ext uri="{FF2B5EF4-FFF2-40B4-BE49-F238E27FC236}">
                  <a16:creationId xmlns:a16="http://schemas.microsoft.com/office/drawing/2014/main" id="{7D91A8A8-45AB-4E14-B256-0C0303E2F8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571" name="Image 3">
              <a:extLst>
                <a:ext uri="{FF2B5EF4-FFF2-40B4-BE49-F238E27FC236}">
                  <a16:creationId xmlns:a16="http://schemas.microsoft.com/office/drawing/2014/main" id="{AE9720FB-F3D6-4E65-A2F0-BCE0C82F74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572" name="Image 3">
              <a:extLst>
                <a:ext uri="{FF2B5EF4-FFF2-40B4-BE49-F238E27FC236}">
                  <a16:creationId xmlns:a16="http://schemas.microsoft.com/office/drawing/2014/main" id="{8C6C666A-DE17-41CA-B01B-A666C6B744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573" name="Image 3">
              <a:extLst>
                <a:ext uri="{FF2B5EF4-FFF2-40B4-BE49-F238E27FC236}">
                  <a16:creationId xmlns:a16="http://schemas.microsoft.com/office/drawing/2014/main" id="{D9D8828A-D290-47CC-806D-28C148FAB5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EB5E5A9F-B02F-44B9-A255-29896C3E07D8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PAPIER panneaux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84B36F09-D507-4B5B-9DB3-EB3F33C8C535}"/>
              </a:ext>
            </a:extLst>
          </p:cNvPr>
          <p:cNvSpPr txBox="1">
            <a:spLocks/>
          </p:cNvSpPr>
          <p:nvPr/>
        </p:nvSpPr>
        <p:spPr bwMode="auto">
          <a:xfrm>
            <a:off x="2208213" y="1582738"/>
            <a:ext cx="1911350" cy="4000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9EB1378C-F9CD-432D-AECB-8E17D3D35377}"/>
              </a:ext>
            </a:extLst>
          </p:cNvPr>
          <p:cNvSpPr txBox="1">
            <a:spLocks/>
          </p:cNvSpPr>
          <p:nvPr/>
        </p:nvSpPr>
        <p:spPr bwMode="auto">
          <a:xfrm>
            <a:off x="7974013" y="1444625"/>
            <a:ext cx="2870200" cy="6778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5443445"/>
              </p:ext>
            </p:extLst>
          </p:nvPr>
        </p:nvGraphicFramePr>
        <p:xfrm>
          <a:off x="6744072" y="2276872"/>
          <a:ext cx="4617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699980"/>
              </p:ext>
            </p:extLst>
          </p:nvPr>
        </p:nvGraphicFramePr>
        <p:xfrm>
          <a:off x="801067" y="2276872"/>
          <a:ext cx="505206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e 12">
            <a:extLst>
              <a:ext uri="{FF2B5EF4-FFF2-40B4-BE49-F238E27FC236}">
                <a16:creationId xmlns:a16="http://schemas.microsoft.com/office/drawing/2014/main" id="{F1A3C5F3-A5A4-4032-848B-F2987862EFC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68618" name="Image 3">
              <a:extLst>
                <a:ext uri="{FF2B5EF4-FFF2-40B4-BE49-F238E27FC236}">
                  <a16:creationId xmlns:a16="http://schemas.microsoft.com/office/drawing/2014/main" id="{659B6147-8319-4F5B-96BA-12983A5CF8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19" name="Image 3">
              <a:extLst>
                <a:ext uri="{FF2B5EF4-FFF2-40B4-BE49-F238E27FC236}">
                  <a16:creationId xmlns:a16="http://schemas.microsoft.com/office/drawing/2014/main" id="{8A12CDE4-7EAE-4D39-B2E8-0E3877CD42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20" name="Image 3">
              <a:extLst>
                <a:ext uri="{FF2B5EF4-FFF2-40B4-BE49-F238E27FC236}">
                  <a16:creationId xmlns:a16="http://schemas.microsoft.com/office/drawing/2014/main" id="{84C43CD0-11F2-45FC-9003-CA181CCE06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21" name="Image 3">
              <a:extLst>
                <a:ext uri="{FF2B5EF4-FFF2-40B4-BE49-F238E27FC236}">
                  <a16:creationId xmlns:a16="http://schemas.microsoft.com/office/drawing/2014/main" id="{7C938D46-06F0-41F7-A74A-9A651AC61E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1E171F7-E934-4423-A752-94F40323B2AF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Menuiserie industrielle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3BDD8F2A-DD91-4E16-9582-AE1BA0E8A7E8}"/>
              </a:ext>
            </a:extLst>
          </p:cNvPr>
          <p:cNvSpPr txBox="1">
            <a:spLocks/>
          </p:cNvSpPr>
          <p:nvPr/>
        </p:nvSpPr>
        <p:spPr bwMode="auto">
          <a:xfrm>
            <a:off x="2208213" y="1582738"/>
            <a:ext cx="1911350" cy="4000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9D48C186-3831-4490-BE7D-8523EAB79A4F}"/>
              </a:ext>
            </a:extLst>
          </p:cNvPr>
          <p:cNvSpPr txBox="1">
            <a:spLocks/>
          </p:cNvSpPr>
          <p:nvPr/>
        </p:nvSpPr>
        <p:spPr bwMode="auto">
          <a:xfrm>
            <a:off x="7974013" y="1444625"/>
            <a:ext cx="2870200" cy="6778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342331"/>
              </p:ext>
            </p:extLst>
          </p:nvPr>
        </p:nvGraphicFramePr>
        <p:xfrm>
          <a:off x="335360" y="2122488"/>
          <a:ext cx="460248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6286449"/>
              </p:ext>
            </p:extLst>
          </p:nvPr>
        </p:nvGraphicFramePr>
        <p:xfrm>
          <a:off x="6528048" y="2408652"/>
          <a:ext cx="4617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e 12">
            <a:extLst>
              <a:ext uri="{FF2B5EF4-FFF2-40B4-BE49-F238E27FC236}">
                <a16:creationId xmlns:a16="http://schemas.microsoft.com/office/drawing/2014/main" id="{95D7B802-2B46-4AF5-AF3E-484A3167B84E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70666" name="Image 3">
              <a:extLst>
                <a:ext uri="{FF2B5EF4-FFF2-40B4-BE49-F238E27FC236}">
                  <a16:creationId xmlns:a16="http://schemas.microsoft.com/office/drawing/2014/main" id="{276EC5D8-44AC-4504-B662-CD2469AA8E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667" name="Image 3">
              <a:extLst>
                <a:ext uri="{FF2B5EF4-FFF2-40B4-BE49-F238E27FC236}">
                  <a16:creationId xmlns:a16="http://schemas.microsoft.com/office/drawing/2014/main" id="{423DE124-59A0-40D0-9BBF-BB958B5572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668" name="Image 3">
              <a:extLst>
                <a:ext uri="{FF2B5EF4-FFF2-40B4-BE49-F238E27FC236}">
                  <a16:creationId xmlns:a16="http://schemas.microsoft.com/office/drawing/2014/main" id="{8D321C34-3F94-4FCB-8F36-837255D179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669" name="Image 3">
              <a:extLst>
                <a:ext uri="{FF2B5EF4-FFF2-40B4-BE49-F238E27FC236}">
                  <a16:creationId xmlns:a16="http://schemas.microsoft.com/office/drawing/2014/main" id="{617D63F2-9394-4FA3-A9BA-C10A18E9A3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8CB0AD69-44AA-4259-BD0D-438AA1400E79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Ameublement / AGENCEMENT / menuiserie artisanale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1D05D663-1410-436B-9BA7-0C80378570CB}"/>
              </a:ext>
            </a:extLst>
          </p:cNvPr>
          <p:cNvSpPr txBox="1">
            <a:spLocks/>
          </p:cNvSpPr>
          <p:nvPr/>
        </p:nvSpPr>
        <p:spPr bwMode="auto">
          <a:xfrm>
            <a:off x="2135188" y="1300163"/>
            <a:ext cx="1912937" cy="4016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C2CC13D0-17FA-434B-B7B1-21D0D95A7552}"/>
              </a:ext>
            </a:extLst>
          </p:cNvPr>
          <p:cNvSpPr txBox="1">
            <a:spLocks/>
          </p:cNvSpPr>
          <p:nvPr/>
        </p:nvSpPr>
        <p:spPr bwMode="auto">
          <a:xfrm>
            <a:off x="7967663" y="1150938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378380"/>
              </p:ext>
            </p:extLst>
          </p:nvPr>
        </p:nvGraphicFramePr>
        <p:xfrm>
          <a:off x="479376" y="1850887"/>
          <a:ext cx="390144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405663"/>
              </p:ext>
            </p:extLst>
          </p:nvPr>
        </p:nvGraphicFramePr>
        <p:xfrm>
          <a:off x="6791643" y="1905828"/>
          <a:ext cx="40462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e 12">
            <a:extLst>
              <a:ext uri="{FF2B5EF4-FFF2-40B4-BE49-F238E27FC236}">
                <a16:creationId xmlns:a16="http://schemas.microsoft.com/office/drawing/2014/main" id="{95B0E831-F809-4629-8800-90DF9323326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72714" name="Image 3">
              <a:extLst>
                <a:ext uri="{FF2B5EF4-FFF2-40B4-BE49-F238E27FC236}">
                  <a16:creationId xmlns:a16="http://schemas.microsoft.com/office/drawing/2014/main" id="{375DB908-DE1D-4E4D-9A6C-F221C8F66B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15" name="Image 3">
              <a:extLst>
                <a:ext uri="{FF2B5EF4-FFF2-40B4-BE49-F238E27FC236}">
                  <a16:creationId xmlns:a16="http://schemas.microsoft.com/office/drawing/2014/main" id="{88F2A90E-7465-4CD8-B847-900F5D21D1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16" name="Image 3">
              <a:extLst>
                <a:ext uri="{FF2B5EF4-FFF2-40B4-BE49-F238E27FC236}">
                  <a16:creationId xmlns:a16="http://schemas.microsoft.com/office/drawing/2014/main" id="{BE4641F1-BEBE-401F-A799-7488A8200C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17" name="Image 3">
              <a:extLst>
                <a:ext uri="{FF2B5EF4-FFF2-40B4-BE49-F238E27FC236}">
                  <a16:creationId xmlns:a16="http://schemas.microsoft.com/office/drawing/2014/main" id="{D31C335A-3C0A-481A-BBA3-A68321D5F9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itre 1">
            <a:extLst>
              <a:ext uri="{FF2B5EF4-FFF2-40B4-BE49-F238E27FC236}">
                <a16:creationId xmlns:a16="http://schemas.microsoft.com/office/drawing/2014/main" id="{97113601-59B9-4EA9-A022-60F5E06DECFB}"/>
              </a:ext>
            </a:extLst>
          </p:cNvPr>
          <p:cNvSpPr txBox="1">
            <a:spLocks/>
          </p:cNvSpPr>
          <p:nvPr/>
        </p:nvSpPr>
        <p:spPr bwMode="auto">
          <a:xfrm>
            <a:off x="2135188" y="1300163"/>
            <a:ext cx="1912937" cy="4016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DED99C5E-669C-4C4C-8F8F-F7CBD2965DE3}"/>
              </a:ext>
            </a:extLst>
          </p:cNvPr>
          <p:cNvSpPr txBox="1">
            <a:spLocks/>
          </p:cNvSpPr>
          <p:nvPr/>
        </p:nvSpPr>
        <p:spPr bwMode="auto">
          <a:xfrm>
            <a:off x="7967663" y="1150938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F1B426A3-76A9-471F-9945-F482C62EC152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CHARPENTE / CONSTRUCTION BOIS</a:t>
            </a:r>
          </a:p>
        </p:txBody>
      </p:sp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62094"/>
              </p:ext>
            </p:extLst>
          </p:nvPr>
        </p:nvGraphicFramePr>
        <p:xfrm>
          <a:off x="623392" y="1908175"/>
          <a:ext cx="390144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296154"/>
              </p:ext>
            </p:extLst>
          </p:nvPr>
        </p:nvGraphicFramePr>
        <p:xfrm>
          <a:off x="7032104" y="1915767"/>
          <a:ext cx="40462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e 12">
            <a:extLst>
              <a:ext uri="{FF2B5EF4-FFF2-40B4-BE49-F238E27FC236}">
                <a16:creationId xmlns:a16="http://schemas.microsoft.com/office/drawing/2014/main" id="{28442D00-1886-4216-9AB1-0C614AC92C8B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74763" name="Image 3">
              <a:extLst>
                <a:ext uri="{FF2B5EF4-FFF2-40B4-BE49-F238E27FC236}">
                  <a16:creationId xmlns:a16="http://schemas.microsoft.com/office/drawing/2014/main" id="{9C6D8391-85E5-4802-AC4D-6E6EAD04DF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764" name="Image 3">
              <a:extLst>
                <a:ext uri="{FF2B5EF4-FFF2-40B4-BE49-F238E27FC236}">
                  <a16:creationId xmlns:a16="http://schemas.microsoft.com/office/drawing/2014/main" id="{06102448-7349-49FC-826A-82C127E116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765" name="Image 3">
              <a:extLst>
                <a:ext uri="{FF2B5EF4-FFF2-40B4-BE49-F238E27FC236}">
                  <a16:creationId xmlns:a16="http://schemas.microsoft.com/office/drawing/2014/main" id="{C0F2C03A-6CF7-4ED0-979F-0E1699241C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766" name="Image 3">
              <a:extLst>
                <a:ext uri="{FF2B5EF4-FFF2-40B4-BE49-F238E27FC236}">
                  <a16:creationId xmlns:a16="http://schemas.microsoft.com/office/drawing/2014/main" id="{0E877C23-0E19-4B0C-82F5-D5098CCA72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itre 1">
            <a:extLst>
              <a:ext uri="{FF2B5EF4-FFF2-40B4-BE49-F238E27FC236}">
                <a16:creationId xmlns:a16="http://schemas.microsoft.com/office/drawing/2014/main" id="{81F7A666-8C10-4139-9905-63A6CCC46E6F}"/>
              </a:ext>
            </a:extLst>
          </p:cNvPr>
          <p:cNvSpPr txBox="1">
            <a:spLocks/>
          </p:cNvSpPr>
          <p:nvPr/>
        </p:nvSpPr>
        <p:spPr bwMode="auto">
          <a:xfrm>
            <a:off x="2135188" y="1300163"/>
            <a:ext cx="1912937" cy="4016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9A858FC0-2A59-4FEB-B3AF-B7458109E40A}"/>
              </a:ext>
            </a:extLst>
          </p:cNvPr>
          <p:cNvSpPr txBox="1">
            <a:spLocks/>
          </p:cNvSpPr>
          <p:nvPr/>
        </p:nvSpPr>
        <p:spPr bwMode="auto">
          <a:xfrm>
            <a:off x="7967663" y="1150938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BE88F5E2-9D0E-489C-964A-39D16A99BBE7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NEGOCE IMPORT EXPORT</a:t>
            </a:r>
          </a:p>
        </p:txBody>
      </p:sp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B11038EC-49AA-4D5C-BE7F-3B9F60C7B37A}"/>
              </a:ext>
            </a:extLst>
          </p:cNvPr>
          <p:cNvGraphicFramePr>
            <a:graphicFrameLocks/>
          </p:cNvGraphicFramePr>
          <p:nvPr/>
        </p:nvGraphicFramePr>
        <p:xfrm>
          <a:off x="1001077" y="11462307"/>
          <a:ext cx="4251960" cy="2267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291627"/>
              </p:ext>
            </p:extLst>
          </p:nvPr>
        </p:nvGraphicFramePr>
        <p:xfrm>
          <a:off x="6816080" y="2159635"/>
          <a:ext cx="4617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445766"/>
              </p:ext>
            </p:extLst>
          </p:nvPr>
        </p:nvGraphicFramePr>
        <p:xfrm>
          <a:off x="565626" y="1908175"/>
          <a:ext cx="505206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e 12">
            <a:extLst>
              <a:ext uri="{FF2B5EF4-FFF2-40B4-BE49-F238E27FC236}">
                <a16:creationId xmlns:a16="http://schemas.microsoft.com/office/drawing/2014/main" id="{1F0CE66D-DE82-4543-967E-F80D425D561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76808" name="Image 3">
              <a:extLst>
                <a:ext uri="{FF2B5EF4-FFF2-40B4-BE49-F238E27FC236}">
                  <a16:creationId xmlns:a16="http://schemas.microsoft.com/office/drawing/2014/main" id="{D1CB6A1E-5A17-46FA-8B24-B077E6EF33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09" name="Image 3">
              <a:extLst>
                <a:ext uri="{FF2B5EF4-FFF2-40B4-BE49-F238E27FC236}">
                  <a16:creationId xmlns:a16="http://schemas.microsoft.com/office/drawing/2014/main" id="{7D1903AC-FA41-4308-9163-EA2FCA0D6D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10" name="Image 3">
              <a:extLst>
                <a:ext uri="{FF2B5EF4-FFF2-40B4-BE49-F238E27FC236}">
                  <a16:creationId xmlns:a16="http://schemas.microsoft.com/office/drawing/2014/main" id="{26F85CCE-4F8B-47A8-AD26-6186808B0B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11" name="Image 3">
              <a:extLst>
                <a:ext uri="{FF2B5EF4-FFF2-40B4-BE49-F238E27FC236}">
                  <a16:creationId xmlns:a16="http://schemas.microsoft.com/office/drawing/2014/main" id="{6AE036D2-7E00-45C4-996B-1EDB8968E1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itre 1">
            <a:extLst>
              <a:ext uri="{FF2B5EF4-FFF2-40B4-BE49-F238E27FC236}">
                <a16:creationId xmlns:a16="http://schemas.microsoft.com/office/drawing/2014/main" id="{542E8215-878C-48A0-B6F7-6B34D9306F47}"/>
              </a:ext>
            </a:extLst>
          </p:cNvPr>
          <p:cNvSpPr txBox="1">
            <a:spLocks/>
          </p:cNvSpPr>
          <p:nvPr/>
        </p:nvSpPr>
        <p:spPr bwMode="auto">
          <a:xfrm>
            <a:off x="2135188" y="1300163"/>
            <a:ext cx="1912937" cy="4016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Cette semaine</a:t>
            </a: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208EBDBF-7BE3-4829-81A1-F2914AD7CB88}"/>
              </a:ext>
            </a:extLst>
          </p:cNvPr>
          <p:cNvSpPr txBox="1">
            <a:spLocks/>
          </p:cNvSpPr>
          <p:nvPr/>
        </p:nvSpPr>
        <p:spPr bwMode="auto">
          <a:xfrm>
            <a:off x="7967663" y="1150938"/>
            <a:ext cx="2870200" cy="6778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semaine prochaine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5483ABB7-C9CD-4E16-A353-CD14F294E51C}"/>
              </a:ext>
            </a:extLst>
          </p:cNvPr>
          <p:cNvSpPr txBox="1">
            <a:spLocks/>
          </p:cNvSpPr>
          <p:nvPr/>
        </p:nvSpPr>
        <p:spPr bwMode="auto">
          <a:xfrm>
            <a:off x="0" y="25400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fr-FR"/>
            </a:defPPr>
            <a:lvl1pPr algn="ctr" eaLnBrk="1" fontAlgn="auto" hangingPunct="1">
              <a:spcAft>
                <a:spcPts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MOE : ARCHITECTE - bureau d’étude - économiste</a:t>
            </a:r>
          </a:p>
        </p:txBody>
      </p:sp>
      <p:graphicFrame>
        <p:nvGraphicFramePr>
          <p:cNvPr id="16" name="Graphique 15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5801618"/>
              </p:ext>
            </p:extLst>
          </p:nvPr>
        </p:nvGraphicFramePr>
        <p:xfrm>
          <a:off x="6606361" y="2171783"/>
          <a:ext cx="4617720" cy="291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112369"/>
              </p:ext>
            </p:extLst>
          </p:nvPr>
        </p:nvGraphicFramePr>
        <p:xfrm>
          <a:off x="1140936" y="1920323"/>
          <a:ext cx="3901440" cy="34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e 12">
            <a:extLst>
              <a:ext uri="{FF2B5EF4-FFF2-40B4-BE49-F238E27FC236}">
                <a16:creationId xmlns:a16="http://schemas.microsoft.com/office/drawing/2014/main" id="{1E552061-8C0F-4182-84FE-D4FB3691D898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3557" name="Image 3">
              <a:extLst>
                <a:ext uri="{FF2B5EF4-FFF2-40B4-BE49-F238E27FC236}">
                  <a16:creationId xmlns:a16="http://schemas.microsoft.com/office/drawing/2014/main" id="{98F7F633-8132-4F29-87C1-99ED9B8424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Image 3">
              <a:extLst>
                <a:ext uri="{FF2B5EF4-FFF2-40B4-BE49-F238E27FC236}">
                  <a16:creationId xmlns:a16="http://schemas.microsoft.com/office/drawing/2014/main" id="{44370E28-1B2F-4F0E-91AA-78920C03CA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Image 3">
              <a:extLst>
                <a:ext uri="{FF2B5EF4-FFF2-40B4-BE49-F238E27FC236}">
                  <a16:creationId xmlns:a16="http://schemas.microsoft.com/office/drawing/2014/main" id="{291C11E8-93E8-4288-9EBF-30E5D5600C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Image 3">
              <a:extLst>
                <a:ext uri="{FF2B5EF4-FFF2-40B4-BE49-F238E27FC236}">
                  <a16:creationId xmlns:a16="http://schemas.microsoft.com/office/drawing/2014/main" id="{ED9FA7D5-5D23-4961-B893-1AE2C84806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3D52B7E0-820F-4739-AA2F-C2B491E61BFD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Périmètre géographique de l’activité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818F86B5-ECE1-4636-8000-8852635918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0461363"/>
              </p:ext>
            </p:extLst>
          </p:nvPr>
        </p:nvGraphicFramePr>
        <p:xfrm>
          <a:off x="2135560" y="1093788"/>
          <a:ext cx="7056784" cy="514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e 12">
            <a:extLst>
              <a:ext uri="{FF2B5EF4-FFF2-40B4-BE49-F238E27FC236}">
                <a16:creationId xmlns:a16="http://schemas.microsoft.com/office/drawing/2014/main" id="{244C8ED3-4D4E-4564-8EF9-699C512437FA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5605" name="Image 3">
              <a:extLst>
                <a:ext uri="{FF2B5EF4-FFF2-40B4-BE49-F238E27FC236}">
                  <a16:creationId xmlns:a16="http://schemas.microsoft.com/office/drawing/2014/main" id="{4F3F2EFE-BF80-40CF-9EC1-F84EE353E2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6" name="Image 3">
              <a:extLst>
                <a:ext uri="{FF2B5EF4-FFF2-40B4-BE49-F238E27FC236}">
                  <a16:creationId xmlns:a16="http://schemas.microsoft.com/office/drawing/2014/main" id="{39F95F3D-EA66-49D9-BDBC-A29ECE8339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7" name="Image 3">
              <a:extLst>
                <a:ext uri="{FF2B5EF4-FFF2-40B4-BE49-F238E27FC236}">
                  <a16:creationId xmlns:a16="http://schemas.microsoft.com/office/drawing/2014/main" id="{3354AE2F-4A09-4EAC-B3F7-82878B2A49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Image 3">
              <a:extLst>
                <a:ext uri="{FF2B5EF4-FFF2-40B4-BE49-F238E27FC236}">
                  <a16:creationId xmlns:a16="http://schemas.microsoft.com/office/drawing/2014/main" id="{CE5BAFCB-C323-4FAD-BA13-B22CAFF5CF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33CED124-EA87-4CD5-823C-96B3631FE63E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Répartition par REGIONS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D42F391F-4050-43C3-B3E1-1CA9D25807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3647767"/>
              </p:ext>
            </p:extLst>
          </p:nvPr>
        </p:nvGraphicFramePr>
        <p:xfrm>
          <a:off x="2135560" y="1114440"/>
          <a:ext cx="7776864" cy="5122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e 12">
            <a:extLst>
              <a:ext uri="{FF2B5EF4-FFF2-40B4-BE49-F238E27FC236}">
                <a16:creationId xmlns:a16="http://schemas.microsoft.com/office/drawing/2014/main" id="{3F3C3CEB-177C-4D87-8287-72DFA581F0C5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7653" name="Image 3">
              <a:extLst>
                <a:ext uri="{FF2B5EF4-FFF2-40B4-BE49-F238E27FC236}">
                  <a16:creationId xmlns:a16="http://schemas.microsoft.com/office/drawing/2014/main" id="{B9FFF708-6B49-4163-B2E1-05E2BD466F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4" name="Image 3">
              <a:extLst>
                <a:ext uri="{FF2B5EF4-FFF2-40B4-BE49-F238E27FC236}">
                  <a16:creationId xmlns:a16="http://schemas.microsoft.com/office/drawing/2014/main" id="{DF45AD3D-87B7-45F4-B471-6683AEE82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Image 3">
              <a:extLst>
                <a:ext uri="{FF2B5EF4-FFF2-40B4-BE49-F238E27FC236}">
                  <a16:creationId xmlns:a16="http://schemas.microsoft.com/office/drawing/2014/main" id="{0AD7F1F4-566F-4FAD-AACD-A342099DB7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6" name="Image 3">
              <a:extLst>
                <a:ext uri="{FF2B5EF4-FFF2-40B4-BE49-F238E27FC236}">
                  <a16:creationId xmlns:a16="http://schemas.microsoft.com/office/drawing/2014/main" id="{2024AAD3-E535-4D0A-B272-FD5D553B0B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A56A5714-B027-43EF-90EA-93D2CF185240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ACTIVITE PRINCIPALE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B43FD4FD-554D-4E0D-8DBD-F471EBA0B6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458662"/>
              </p:ext>
            </p:extLst>
          </p:nvPr>
        </p:nvGraphicFramePr>
        <p:xfrm>
          <a:off x="1199456" y="1114440"/>
          <a:ext cx="9649072" cy="4954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e 12">
            <a:extLst>
              <a:ext uri="{FF2B5EF4-FFF2-40B4-BE49-F238E27FC236}">
                <a16:creationId xmlns:a16="http://schemas.microsoft.com/office/drawing/2014/main" id="{54BFB07F-7133-40E5-AE95-4917B2BC6BB6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9701" name="Image 3">
              <a:extLst>
                <a:ext uri="{FF2B5EF4-FFF2-40B4-BE49-F238E27FC236}">
                  <a16:creationId xmlns:a16="http://schemas.microsoft.com/office/drawing/2014/main" id="{2D6CF62C-B529-4946-B4E6-E9E4E3F748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2" name="Image 3">
              <a:extLst>
                <a:ext uri="{FF2B5EF4-FFF2-40B4-BE49-F238E27FC236}">
                  <a16:creationId xmlns:a16="http://schemas.microsoft.com/office/drawing/2014/main" id="{C5E54854-4D86-4461-9AC6-AEFE29968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3" name="Image 3">
              <a:extLst>
                <a:ext uri="{FF2B5EF4-FFF2-40B4-BE49-F238E27FC236}">
                  <a16:creationId xmlns:a16="http://schemas.microsoft.com/office/drawing/2014/main" id="{E3C309E2-7FC8-42B3-93A1-A19E37D203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4" name="Image 3">
              <a:extLst>
                <a:ext uri="{FF2B5EF4-FFF2-40B4-BE49-F238E27FC236}">
                  <a16:creationId xmlns:a16="http://schemas.microsoft.com/office/drawing/2014/main" id="{C66C20BB-D2CA-4288-8EC8-AAEF50E319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A94B2764-0A6B-4EEE-90B5-0E03E88063AB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fonctionnement actuel 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4FF8983D-68B7-4332-AC18-E07303945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712262"/>
              </p:ext>
            </p:extLst>
          </p:nvPr>
        </p:nvGraphicFramePr>
        <p:xfrm>
          <a:off x="2207568" y="1055688"/>
          <a:ext cx="8496944" cy="518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e 12">
            <a:extLst>
              <a:ext uri="{FF2B5EF4-FFF2-40B4-BE49-F238E27FC236}">
                <a16:creationId xmlns:a16="http://schemas.microsoft.com/office/drawing/2014/main" id="{54BFB07F-7133-40E5-AE95-4917B2BC6BB6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9701" name="Image 3">
              <a:extLst>
                <a:ext uri="{FF2B5EF4-FFF2-40B4-BE49-F238E27FC236}">
                  <a16:creationId xmlns:a16="http://schemas.microsoft.com/office/drawing/2014/main" id="{2D6CF62C-B529-4946-B4E6-E9E4E3F748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2" name="Image 3">
              <a:extLst>
                <a:ext uri="{FF2B5EF4-FFF2-40B4-BE49-F238E27FC236}">
                  <a16:creationId xmlns:a16="http://schemas.microsoft.com/office/drawing/2014/main" id="{C5E54854-4D86-4461-9AC6-AEFE29968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3" name="Image 3">
              <a:extLst>
                <a:ext uri="{FF2B5EF4-FFF2-40B4-BE49-F238E27FC236}">
                  <a16:creationId xmlns:a16="http://schemas.microsoft.com/office/drawing/2014/main" id="{E3C309E2-7FC8-42B3-93A1-A19E37D203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4" name="Image 3">
              <a:extLst>
                <a:ext uri="{FF2B5EF4-FFF2-40B4-BE49-F238E27FC236}">
                  <a16:creationId xmlns:a16="http://schemas.microsoft.com/office/drawing/2014/main" id="{C66C20BB-D2CA-4288-8EC8-AAEF50E319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A94B2764-0A6B-4EEE-90B5-0E03E88063AB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Estimation de l’évolution de son activité de la semaine suivante 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6B64B271-15A8-4CB8-8276-E1705EC9F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99445"/>
              </p:ext>
            </p:extLst>
          </p:nvPr>
        </p:nvGraphicFramePr>
        <p:xfrm>
          <a:off x="2207568" y="1114440"/>
          <a:ext cx="8568952" cy="525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2026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e 12">
            <a:extLst>
              <a:ext uri="{FF2B5EF4-FFF2-40B4-BE49-F238E27FC236}">
                <a16:creationId xmlns:a16="http://schemas.microsoft.com/office/drawing/2014/main" id="{BE01A194-0F22-4CD1-96C9-48835C7676B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1749" name="Image 3">
              <a:extLst>
                <a:ext uri="{FF2B5EF4-FFF2-40B4-BE49-F238E27FC236}">
                  <a16:creationId xmlns:a16="http://schemas.microsoft.com/office/drawing/2014/main" id="{D534C179-713C-4494-8912-14E2580E5B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0" name="Image 3">
              <a:extLst>
                <a:ext uri="{FF2B5EF4-FFF2-40B4-BE49-F238E27FC236}">
                  <a16:creationId xmlns:a16="http://schemas.microsoft.com/office/drawing/2014/main" id="{143E333D-F121-481B-96C6-F242E988AD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1" name="Image 3">
              <a:extLst>
                <a:ext uri="{FF2B5EF4-FFF2-40B4-BE49-F238E27FC236}">
                  <a16:creationId xmlns:a16="http://schemas.microsoft.com/office/drawing/2014/main" id="{EB6FEAB7-62C7-4F31-A341-7728B0A7B6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2" name="Image 3">
              <a:extLst>
                <a:ext uri="{FF2B5EF4-FFF2-40B4-BE49-F238E27FC236}">
                  <a16:creationId xmlns:a16="http://schemas.microsoft.com/office/drawing/2014/main" id="{9CAB40A2-D550-4EC9-B1AA-698374871C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F92D8265-D244-498F-8A62-5216B32CFB6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Cette semaine,  personnel en chômage partiel 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1CB65038-15B1-4C3E-BBCB-6BC6314C9C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103630"/>
              </p:ext>
            </p:extLst>
          </p:nvPr>
        </p:nvGraphicFramePr>
        <p:xfrm>
          <a:off x="2567608" y="1055688"/>
          <a:ext cx="7416824" cy="531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e 12">
            <a:extLst>
              <a:ext uri="{FF2B5EF4-FFF2-40B4-BE49-F238E27FC236}">
                <a16:creationId xmlns:a16="http://schemas.microsoft.com/office/drawing/2014/main" id="{B6B08A8A-88F6-4E91-9EE4-2F2A732E4B41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7893" name="Image 3">
              <a:extLst>
                <a:ext uri="{FF2B5EF4-FFF2-40B4-BE49-F238E27FC236}">
                  <a16:creationId xmlns:a16="http://schemas.microsoft.com/office/drawing/2014/main" id="{7459438F-77E0-45A8-8F39-4EA9F66EA2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4" name="Image 3">
              <a:extLst>
                <a:ext uri="{FF2B5EF4-FFF2-40B4-BE49-F238E27FC236}">
                  <a16:creationId xmlns:a16="http://schemas.microsoft.com/office/drawing/2014/main" id="{3A5F32C7-C88C-421C-BE1E-6ABCE57719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5" name="Image 3">
              <a:extLst>
                <a:ext uri="{FF2B5EF4-FFF2-40B4-BE49-F238E27FC236}">
                  <a16:creationId xmlns:a16="http://schemas.microsoft.com/office/drawing/2014/main" id="{AF0F3412-66B5-48BB-A9AA-8918B0C868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6" name="Image 3">
              <a:extLst>
                <a:ext uri="{FF2B5EF4-FFF2-40B4-BE49-F238E27FC236}">
                  <a16:creationId xmlns:a16="http://schemas.microsoft.com/office/drawing/2014/main" id="{D9F3E2C4-11D9-4448-B50C-FBFD9E32DB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19025C9F-2CEA-40DD-A8C2-167D95FCE3D8}"/>
              </a:ext>
            </a:extLst>
          </p:cNvPr>
          <p:cNvSpPr txBox="1">
            <a:spLocks/>
          </p:cNvSpPr>
          <p:nvPr/>
        </p:nvSpPr>
        <p:spPr bwMode="auto">
          <a:xfrm>
            <a:off x="0" y="230533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Chantiers Ouverts – base réduite de répondant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92C454B8-AE5F-4584-82FD-8C5CC7EBB1E3}"/>
              </a:ext>
            </a:extLst>
          </p:cNvPr>
          <p:cNvGraphicFramePr>
            <a:graphicFrameLocks/>
          </p:cNvGraphicFramePr>
          <p:nvPr/>
        </p:nvGraphicFramePr>
        <p:xfrm>
          <a:off x="2351584" y="1093788"/>
          <a:ext cx="6840760" cy="4495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03177871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_presentation_atlanboi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presentation_type</Template>
  <TotalTime>17146</TotalTime>
  <Words>236</Words>
  <Application>Microsoft Office PowerPoint</Application>
  <PresentationFormat>Grand écran</PresentationFormat>
  <Paragraphs>78</Paragraphs>
  <Slides>25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Masque_presentation_atlanbois</vt:lpstr>
      <vt:lpstr>Enquête DE CONJONCTURE ECONOMIQUE Filière Forêt Bois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Par secteur d’activité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Atlanbois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nicolas VISIER</dc:creator>
  <cp:lastModifiedBy>Laure Plum</cp:lastModifiedBy>
  <cp:revision>799</cp:revision>
  <cp:lastPrinted>2018-06-11T14:08:30Z</cp:lastPrinted>
  <dcterms:created xsi:type="dcterms:W3CDTF">2004-07-07T10:10:05Z</dcterms:created>
  <dcterms:modified xsi:type="dcterms:W3CDTF">2020-04-22T17:56:51Z</dcterms:modified>
</cp:coreProperties>
</file>