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8.xml" ContentType="application/vnd.openxmlformats-officedocument.themeOverride+xml"/>
  <Override PartName="/ppt/notesSlides/notesSlide10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9.xml" ContentType="application/vnd.openxmlformats-officedocument.themeOverride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10.xml" ContentType="application/vnd.openxmlformats-officedocument.themeOverride+xml"/>
  <Override PartName="/ppt/notesSlides/notesSlide12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11.xml" ContentType="application/vnd.openxmlformats-officedocument.themeOverride+xml"/>
  <Override PartName="/ppt/notesSlides/notesSlide13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12.xml" ContentType="application/vnd.openxmlformats-officedocument.themeOverride+xml"/>
  <Override PartName="/ppt/notesSlides/notesSlide14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13.xml" ContentType="application/vnd.openxmlformats-officedocument.themeOverr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14.xml" ContentType="application/vnd.openxmlformats-officedocument.themeOverride+xml"/>
  <Override PartName="/ppt/notesSlides/notesSlide15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15.xml" ContentType="application/vnd.openxmlformats-officedocument.themeOverr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theme/themeOverride16.xml" ContentType="application/vnd.openxmlformats-officedocument.themeOverride+xml"/>
  <Override PartName="/ppt/notesSlides/notesSlide16.xml" ContentType="application/vnd.openxmlformats-officedocument.presentationml.notesSl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theme/themeOverride17.xml" ContentType="application/vnd.openxmlformats-officedocument.themeOverrid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theme/themeOverride18.xml" ContentType="application/vnd.openxmlformats-officedocument.themeOverride+xml"/>
  <Override PartName="/ppt/notesSlides/notesSlide17.xml" ContentType="application/vnd.openxmlformats-officedocument.presentationml.notesSlid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theme/themeOverride19.xml" ContentType="application/vnd.openxmlformats-officedocument.themeOverrid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theme/themeOverride20.xml" ContentType="application/vnd.openxmlformats-officedocument.themeOverride+xml"/>
  <Override PartName="/ppt/notesSlides/notesSlide18.xml" ContentType="application/vnd.openxmlformats-officedocument.presentationml.notesSlid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theme/themeOverride21.xml" ContentType="application/vnd.openxmlformats-officedocument.themeOverrid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theme/themeOverride22.xml" ContentType="application/vnd.openxmlformats-officedocument.themeOverride+xml"/>
  <Override PartName="/ppt/notesSlides/notesSlide19.xml" ContentType="application/vnd.openxmlformats-officedocument.presentationml.notesSlid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theme/themeOverride23.xml" ContentType="application/vnd.openxmlformats-officedocument.themeOverrid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theme/themeOverride24.xml" ContentType="application/vnd.openxmlformats-officedocument.themeOverride+xml"/>
  <Override PartName="/ppt/notesSlides/notesSlide20.xml" ContentType="application/vnd.openxmlformats-officedocument.presentationml.notesSlid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theme/themeOverride25.xml" ContentType="application/vnd.openxmlformats-officedocument.themeOverrid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theme/themeOverride26.xml" ContentType="application/vnd.openxmlformats-officedocument.themeOverride+xml"/>
  <Override PartName="/ppt/notesSlides/notesSlide21.xml" ContentType="application/vnd.openxmlformats-officedocument.presentationml.notesSlid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theme/themeOverride27.xml" ContentType="application/vnd.openxmlformats-officedocument.themeOverrid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theme/themeOverride28.xml" ContentType="application/vnd.openxmlformats-officedocument.themeOverride+xml"/>
  <Override PartName="/ppt/notesSlides/notesSlide22.xml" ContentType="application/vnd.openxmlformats-officedocument.presentationml.notesSlid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theme/themeOverride29.xml" ContentType="application/vnd.openxmlformats-officedocument.themeOverrid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theme/themeOverride30.xml" ContentType="application/vnd.openxmlformats-officedocument.themeOverride+xml"/>
  <Override PartName="/ppt/notesSlides/notesSlide23.xml" ContentType="application/vnd.openxmlformats-officedocument.presentationml.notesSlide+xml"/>
  <Override PartName="/ppt/charts/chart31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charts/chart32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theme/themeOverride31.xml" ContentType="application/vnd.openxmlformats-officedocument.themeOverride+xml"/>
  <Override PartName="/ppt/charts/chart33.xml" ContentType="application/vnd.openxmlformats-officedocument.drawingml.chart+xml"/>
  <Override PartName="/ppt/charts/style33.xml" ContentType="application/vnd.ms-office.chartstyle+xml"/>
  <Override PartName="/ppt/charts/colors33.xml" ContentType="application/vnd.ms-office.chartcolorstyle+xml"/>
  <Override PartName="/ppt/theme/themeOverride32.xml" ContentType="application/vnd.openxmlformats-officedocument.themeOverride+xml"/>
  <Override PartName="/ppt/notesSlides/notesSlide24.xml" ContentType="application/vnd.openxmlformats-officedocument.presentationml.notesSlide+xml"/>
  <Override PartName="/ppt/charts/chart34.xml" ContentType="application/vnd.openxmlformats-officedocument.drawingml.chart+xml"/>
  <Override PartName="/ppt/charts/style34.xml" ContentType="application/vnd.ms-office.chartstyle+xml"/>
  <Override PartName="/ppt/charts/colors34.xml" ContentType="application/vnd.ms-office.chartcolorstyle+xml"/>
  <Override PartName="/ppt/theme/themeOverride33.xml" ContentType="application/vnd.openxmlformats-officedocument.themeOverride+xml"/>
  <Override PartName="/ppt/charts/chart35.xml" ContentType="application/vnd.openxmlformats-officedocument.drawingml.chart+xml"/>
  <Override PartName="/ppt/charts/style35.xml" ContentType="application/vnd.ms-office.chartstyle+xml"/>
  <Override PartName="/ppt/charts/colors35.xml" ContentType="application/vnd.ms-office.chartcolorstyle+xml"/>
  <Override PartName="/ppt/theme/themeOverride34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27"/>
  </p:notesMasterIdLst>
  <p:handoutMasterIdLst>
    <p:handoutMasterId r:id="rId28"/>
  </p:handoutMasterIdLst>
  <p:sldIdLst>
    <p:sldId id="379" r:id="rId2"/>
    <p:sldId id="465" r:id="rId3"/>
    <p:sldId id="489" r:id="rId4"/>
    <p:sldId id="466" r:id="rId5"/>
    <p:sldId id="467" r:id="rId6"/>
    <p:sldId id="468" r:id="rId7"/>
    <p:sldId id="493" r:id="rId8"/>
    <p:sldId id="470" r:id="rId9"/>
    <p:sldId id="491" r:id="rId10"/>
    <p:sldId id="474" r:id="rId11"/>
    <p:sldId id="475" r:id="rId12"/>
    <p:sldId id="492" r:id="rId13"/>
    <p:sldId id="507" r:id="rId14"/>
    <p:sldId id="494" r:id="rId15"/>
    <p:sldId id="495" r:id="rId16"/>
    <p:sldId id="496" r:id="rId17"/>
    <p:sldId id="497" r:id="rId18"/>
    <p:sldId id="498" r:id="rId19"/>
    <p:sldId id="499" r:id="rId20"/>
    <p:sldId id="500" r:id="rId21"/>
    <p:sldId id="501" r:id="rId22"/>
    <p:sldId id="502" r:id="rId23"/>
    <p:sldId id="504" r:id="rId24"/>
    <p:sldId id="505" r:id="rId25"/>
    <p:sldId id="506" r:id="rId26"/>
  </p:sldIdLst>
  <p:sldSz cx="12192000" cy="6858000"/>
  <p:notesSz cx="6794500" cy="99314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7F3E9"/>
    <a:srgbClr val="EC765A"/>
    <a:srgbClr val="ED7758"/>
    <a:srgbClr val="5D8386"/>
    <a:srgbClr val="EB654A"/>
    <a:srgbClr val="4D8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F632F7-BC1C-4AA3-A170-A98C7F1BE961}" v="1" dt="2020-04-22T17:56:41.4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7" autoAdjust="0"/>
    <p:restoredTop sz="89803" autoAdjust="0"/>
  </p:normalViewPr>
  <p:slideViewPr>
    <p:cSldViewPr>
      <p:cViewPr varScale="1">
        <p:scale>
          <a:sx n="52" d="100"/>
          <a:sy n="52" d="100"/>
        </p:scale>
        <p:origin x="62" y="595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2731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e Plum" userId="dd14693c9d9dfcd8" providerId="LiveId" clId="{F6F632F7-BC1C-4AA3-A170-A98C7F1BE961}"/>
    <pc:docChg chg="modSld">
      <pc:chgData name="Laure Plum" userId="dd14693c9d9dfcd8" providerId="LiveId" clId="{F6F632F7-BC1C-4AA3-A170-A98C7F1BE961}" dt="2020-04-22T17:56:41.461" v="0" actId="14100"/>
      <pc:docMkLst>
        <pc:docMk/>
      </pc:docMkLst>
      <pc:sldChg chg="modSp">
        <pc:chgData name="Laure Plum" userId="dd14693c9d9dfcd8" providerId="LiveId" clId="{F6F632F7-BC1C-4AA3-A170-A98C7F1BE961}" dt="2020-04-22T17:56:41.461" v="0" actId="14100"/>
        <pc:sldMkLst>
          <pc:docMk/>
          <pc:sldMk cId="1796262800" sldId="492"/>
        </pc:sldMkLst>
        <pc:graphicFrameChg chg="mod">
          <ac:chgData name="Laure Plum" userId="dd14693c9d9dfcd8" providerId="LiveId" clId="{F6F632F7-BC1C-4AA3-A170-A98C7F1BE961}" dt="2020-04-22T17:56:41.461" v="0" actId="14100"/>
          <ac:graphicFrameMkLst>
            <pc:docMk/>
            <pc:sldMk cId="1796262800" sldId="492"/>
            <ac:graphicFrameMk id="10" creationId="{E6C069D8-9F6A-423B-8B4D-0B8047C0AA89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oleObject" Target="../embeddings/oleObject10.bin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oleObject" Target="../embeddings/oleObject11.bin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2.xm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oleObject" Target="../embeddings/oleObject12.bin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3.xm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oleObject" Target="../embeddings/oleObject13.bin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4.xm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oleObject" Target="../embeddings/oleObject14.bin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5.xm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oleObject" Target="../embeddings/oleObject15.bin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6.xm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oleObject" Target="../embeddings/oleObject16.bin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7.xm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oleObject" Target="../embeddings/oleObject17.bin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8.xml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oleObject" Target="../embeddings/oleObject18.bin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9.xml"/><Relationship Id="rId2" Type="http://schemas.microsoft.com/office/2011/relationships/chartColorStyle" Target="colors19.xml"/><Relationship Id="rId1" Type="http://schemas.microsoft.com/office/2011/relationships/chartStyle" Target="style19.xml"/><Relationship Id="rId4" Type="http://schemas.openxmlformats.org/officeDocument/2006/relationships/oleObject" Target="../embeddings/oleObject19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0.xml"/><Relationship Id="rId2" Type="http://schemas.microsoft.com/office/2011/relationships/chartColorStyle" Target="colors20.xml"/><Relationship Id="rId1" Type="http://schemas.microsoft.com/office/2011/relationships/chartStyle" Target="style20.xml"/><Relationship Id="rId4" Type="http://schemas.openxmlformats.org/officeDocument/2006/relationships/oleObject" Target="../embeddings/oleObject20.bin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1.xml"/><Relationship Id="rId2" Type="http://schemas.microsoft.com/office/2011/relationships/chartColorStyle" Target="colors21.xml"/><Relationship Id="rId1" Type="http://schemas.microsoft.com/office/2011/relationships/chartStyle" Target="style21.xml"/><Relationship Id="rId4" Type="http://schemas.openxmlformats.org/officeDocument/2006/relationships/oleObject" Target="../embeddings/oleObject21.bin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2.xml"/><Relationship Id="rId2" Type="http://schemas.microsoft.com/office/2011/relationships/chartColorStyle" Target="colors22.xml"/><Relationship Id="rId1" Type="http://schemas.microsoft.com/office/2011/relationships/chartStyle" Target="style22.xml"/><Relationship Id="rId4" Type="http://schemas.openxmlformats.org/officeDocument/2006/relationships/oleObject" Target="../embeddings/oleObject22.bin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3.xml"/><Relationship Id="rId2" Type="http://schemas.microsoft.com/office/2011/relationships/chartColorStyle" Target="colors23.xml"/><Relationship Id="rId1" Type="http://schemas.microsoft.com/office/2011/relationships/chartStyle" Target="style23.xml"/><Relationship Id="rId4" Type="http://schemas.openxmlformats.org/officeDocument/2006/relationships/oleObject" Target="../embeddings/oleObject23.bin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4.xml"/><Relationship Id="rId2" Type="http://schemas.microsoft.com/office/2011/relationships/chartColorStyle" Target="colors24.xml"/><Relationship Id="rId1" Type="http://schemas.microsoft.com/office/2011/relationships/chartStyle" Target="style24.xml"/><Relationship Id="rId4" Type="http://schemas.openxmlformats.org/officeDocument/2006/relationships/oleObject" Target="../embeddings/oleObject24.bin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5.xml"/><Relationship Id="rId2" Type="http://schemas.microsoft.com/office/2011/relationships/chartColorStyle" Target="colors25.xml"/><Relationship Id="rId1" Type="http://schemas.microsoft.com/office/2011/relationships/chartStyle" Target="style25.xml"/><Relationship Id="rId4" Type="http://schemas.openxmlformats.org/officeDocument/2006/relationships/oleObject" Target="../embeddings/oleObject25.bin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6.xml"/><Relationship Id="rId2" Type="http://schemas.microsoft.com/office/2011/relationships/chartColorStyle" Target="colors26.xml"/><Relationship Id="rId1" Type="http://schemas.microsoft.com/office/2011/relationships/chartStyle" Target="style26.xml"/><Relationship Id="rId4" Type="http://schemas.openxmlformats.org/officeDocument/2006/relationships/oleObject" Target="../embeddings/oleObject26.bin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7.xml"/><Relationship Id="rId2" Type="http://schemas.microsoft.com/office/2011/relationships/chartColorStyle" Target="colors27.xml"/><Relationship Id="rId1" Type="http://schemas.microsoft.com/office/2011/relationships/chartStyle" Target="style27.xml"/><Relationship Id="rId4" Type="http://schemas.openxmlformats.org/officeDocument/2006/relationships/oleObject" Target="../embeddings/oleObject27.bin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8.xml"/><Relationship Id="rId2" Type="http://schemas.microsoft.com/office/2011/relationships/chartColorStyle" Target="colors28.xml"/><Relationship Id="rId1" Type="http://schemas.microsoft.com/office/2011/relationships/chartStyle" Target="style28.xml"/><Relationship Id="rId4" Type="http://schemas.openxmlformats.org/officeDocument/2006/relationships/oleObject" Target="../embeddings/oleObject28.bin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9.xml"/><Relationship Id="rId2" Type="http://schemas.microsoft.com/office/2011/relationships/chartColorStyle" Target="colors29.xml"/><Relationship Id="rId1" Type="http://schemas.microsoft.com/office/2011/relationships/chartStyle" Target="style29.xml"/><Relationship Id="rId4" Type="http://schemas.openxmlformats.org/officeDocument/2006/relationships/oleObject" Target="../embeddings/oleObject29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3.bin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0.xml"/><Relationship Id="rId2" Type="http://schemas.microsoft.com/office/2011/relationships/chartColorStyle" Target="colors30.xml"/><Relationship Id="rId1" Type="http://schemas.microsoft.com/office/2011/relationships/chartStyle" Target="style30.xml"/><Relationship Id="rId4" Type="http://schemas.openxmlformats.org/officeDocument/2006/relationships/oleObject" Target="../embeddings/oleObject30.bin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dd14693c9d9dfcd8/DOSSIER%20COMMUN%20FBR/France%20Bois%20R&#233;gions/Bureau/COVID-19/France%20Bois%20R&#233;gions%20-%20Conjoncture%20de%20la%20fili&#232;re%20for&#234;t%20et%20bois%20en%20r&#233;gion%20-%20National%20V2.xlsx" TargetMode="External"/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1.xml"/><Relationship Id="rId2" Type="http://schemas.microsoft.com/office/2011/relationships/chartColorStyle" Target="colors32.xml"/><Relationship Id="rId1" Type="http://schemas.microsoft.com/office/2011/relationships/chartStyle" Target="style32.xml"/><Relationship Id="rId4" Type="http://schemas.openxmlformats.org/officeDocument/2006/relationships/oleObject" Target="../embeddings/oleObject31.bin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2.xml"/><Relationship Id="rId2" Type="http://schemas.microsoft.com/office/2011/relationships/chartColorStyle" Target="colors33.xml"/><Relationship Id="rId1" Type="http://schemas.microsoft.com/office/2011/relationships/chartStyle" Target="style33.xml"/><Relationship Id="rId4" Type="http://schemas.openxmlformats.org/officeDocument/2006/relationships/oleObject" Target="../embeddings/oleObject32.bin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3.xml"/><Relationship Id="rId2" Type="http://schemas.microsoft.com/office/2011/relationships/chartColorStyle" Target="colors34.xml"/><Relationship Id="rId1" Type="http://schemas.microsoft.com/office/2011/relationships/chartStyle" Target="style34.xml"/><Relationship Id="rId4" Type="http://schemas.openxmlformats.org/officeDocument/2006/relationships/oleObject" Target="../embeddings/oleObject33.bin"/></Relationships>
</file>

<file path=ppt/charts/_rels/chart3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4.xml"/><Relationship Id="rId2" Type="http://schemas.microsoft.com/office/2011/relationships/chartColorStyle" Target="colors35.xml"/><Relationship Id="rId1" Type="http://schemas.microsoft.com/office/2011/relationships/chartStyle" Target="style35.xml"/><Relationship Id="rId4" Type="http://schemas.openxmlformats.org/officeDocument/2006/relationships/oleObject" Target="../embeddings/oleObject34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../embeddings/oleObject4.bin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../embeddings/oleObject5.bin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../embeddings/oleObject6.bin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../embeddings/oleObject7.bin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../embeddings/oleObject8.bin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../embeddings/oleObject9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[France Bois Régions - Conjoncture de la filière forêt et bois en région - National V2.xlsx]Analyse_réponse2!Tableau croisé dynamique6</c:name>
    <c:fmtId val="-1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</c:pivotFmt>
      <c:pivotFmt>
        <c:idx val="12"/>
        <c:spPr>
          <a:solidFill>
            <a:schemeClr val="accent1"/>
          </a:solidFill>
          <a:ln>
            <a:noFill/>
          </a:ln>
          <a:effectLst/>
        </c:spPr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</c:pivotFmt>
    </c:pivotFmts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Analyse_réponse2!$B$69:$B$70</c:f>
              <c:strCache>
                <c:ptCount val="1"/>
                <c:pt idx="0">
                  <c:v>SEM 4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445-4AAF-88C4-A5002D0BD59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445-4AAF-88C4-A5002D0BD59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445-4AAF-88C4-A5002D0BD59A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445-4AAF-88C4-A5002D0BD59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Analyse_réponse2!$A$71:$A$75</c:f>
              <c:strCache>
                <c:ptCount val="4"/>
                <c:pt idx="0">
                  <c:v>0 à 10 salariés</c:v>
                </c:pt>
                <c:pt idx="1">
                  <c:v>11 à 50 salariés</c:v>
                </c:pt>
                <c:pt idx="2">
                  <c:v>51 à 250 salariés</c:v>
                </c:pt>
                <c:pt idx="3">
                  <c:v>plus de 250 salariés</c:v>
                </c:pt>
              </c:strCache>
            </c:strRef>
          </c:cat>
          <c:val>
            <c:numRef>
              <c:f>Analyse_réponse2!$B$71:$B$75</c:f>
              <c:numCache>
                <c:formatCode>0.00%</c:formatCode>
                <c:ptCount val="4"/>
                <c:pt idx="0">
                  <c:v>0.64835164835164838</c:v>
                </c:pt>
                <c:pt idx="1">
                  <c:v>0.27747252747252749</c:v>
                </c:pt>
                <c:pt idx="2">
                  <c:v>6.043956043956044E-2</c:v>
                </c:pt>
                <c:pt idx="3">
                  <c:v>1.3736263736263736E-2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445-4AAF-88C4-A5002D0BD5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714264144"/>
        <c:axId val="714264464"/>
      </c:barChart>
      <c:catAx>
        <c:axId val="714264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714264464"/>
        <c:crosses val="autoZero"/>
        <c:auto val="1"/>
        <c:lblAlgn val="ctr"/>
        <c:lblOffset val="100"/>
        <c:noMultiLvlLbl val="0"/>
      </c:catAx>
      <c:valAx>
        <c:axId val="714264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714264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[France Bois Régions - Conjoncture de la filière forêt et bois en région - National V2.xlsx]Analyse_réponse2!Tableau croisé dynamique13</c:name>
    <c:fmtId val="-1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>
            <a:noFill/>
          </a:ln>
          <a:effectLst/>
        </c:spPr>
      </c:pivotFmt>
      <c:pivotFmt>
        <c:idx val="2"/>
        <c:spPr>
          <a:solidFill>
            <a:schemeClr val="accent5"/>
          </a:solidFill>
          <a:ln>
            <a:noFill/>
          </a:ln>
          <a:effectLst/>
        </c:spP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</c:pivotFmt>
      <c:pivotFmt>
        <c:idx val="4"/>
        <c:spPr>
          <a:solidFill>
            <a:srgbClr val="92D050"/>
          </a:solidFill>
          <a:ln>
            <a:noFill/>
          </a:ln>
          <a:effectLst/>
        </c:spPr>
      </c:pivotFmt>
      <c:pivotFmt>
        <c:idx val="5"/>
        <c:spPr>
          <a:solidFill>
            <a:schemeClr val="accent6"/>
          </a:solidFill>
          <a:ln>
            <a:noFill/>
          </a:ln>
          <a:effectLst/>
        </c:spPr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2"/>
          </a:solidFill>
          <a:ln>
            <a:noFill/>
          </a:ln>
          <a:effectLst/>
        </c:spPr>
      </c:pivotFmt>
      <c:pivotFmt>
        <c:idx val="8"/>
        <c:spPr>
          <a:solidFill>
            <a:schemeClr val="accent5"/>
          </a:solidFill>
          <a:ln>
            <a:noFill/>
          </a:ln>
          <a:effectLst/>
        </c:spP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</c:pivotFmt>
      <c:pivotFmt>
        <c:idx val="11"/>
        <c:spPr>
          <a:solidFill>
            <a:schemeClr val="accent6"/>
          </a:solidFill>
          <a:ln>
            <a:noFill/>
          </a:ln>
          <a:effectLst/>
        </c:spPr>
      </c:pivotFmt>
      <c:pivotFmt>
        <c:idx val="1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2"/>
          </a:solidFill>
          <a:ln>
            <a:noFill/>
          </a:ln>
          <a:effectLst/>
        </c:spPr>
      </c:pivotFmt>
      <c:pivotFmt>
        <c:idx val="14"/>
        <c:spPr>
          <a:solidFill>
            <a:schemeClr val="accent5"/>
          </a:solidFill>
          <a:ln>
            <a:noFill/>
          </a:ln>
          <a:effectLst/>
        </c:spPr>
      </c:pivotFmt>
      <c:pivotFmt>
        <c:idx val="15"/>
        <c:spPr>
          <a:solidFill>
            <a:schemeClr val="accent1"/>
          </a:solidFill>
          <a:ln>
            <a:noFill/>
          </a:ln>
          <a:effectLst/>
        </c:spPr>
      </c:pivotFmt>
      <c:pivotFmt>
        <c:idx val="16"/>
        <c:spPr>
          <a:solidFill>
            <a:schemeClr val="accent1"/>
          </a:solidFill>
          <a:ln>
            <a:noFill/>
          </a:ln>
          <a:effectLst/>
        </c:spPr>
      </c:pivotFmt>
      <c:pivotFmt>
        <c:idx val="17"/>
        <c:spPr>
          <a:solidFill>
            <a:schemeClr val="accent6"/>
          </a:solidFill>
          <a:ln>
            <a:noFill/>
          </a:ln>
          <a:effectLst/>
        </c:spPr>
      </c:pivotFmt>
    </c:pivotFmts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Analyse_réponse2!$B$147:$B$148</c:f>
              <c:strCache>
                <c:ptCount val="1"/>
                <c:pt idx="0">
                  <c:v>SEM 4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859-40EF-ADDF-0399DFB3475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859-40EF-ADDF-0399DFB34757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859-40EF-ADDF-0399DFB34757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859-40EF-ADDF-0399DFB34757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C859-40EF-ADDF-0399DFB3475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Analyse_réponse2!$A$149:$A$154</c:f>
              <c:strCache>
                <c:ptCount val="5"/>
                <c:pt idx="0">
                  <c:v>75% - 100%</c:v>
                </c:pt>
                <c:pt idx="1">
                  <c:v>50 % - 75%</c:v>
                </c:pt>
                <c:pt idx="2">
                  <c:v>25 % - 50%</c:v>
                </c:pt>
                <c:pt idx="3">
                  <c:v>0% - 25%</c:v>
                </c:pt>
                <c:pt idx="4">
                  <c:v>Pas de pertes ou progression</c:v>
                </c:pt>
              </c:strCache>
            </c:strRef>
          </c:cat>
          <c:val>
            <c:numRef>
              <c:f>Analyse_réponse2!$B$149:$B$154</c:f>
              <c:numCache>
                <c:formatCode>0.00%</c:formatCode>
                <c:ptCount val="5"/>
                <c:pt idx="0">
                  <c:v>0.13239436619718309</c:v>
                </c:pt>
                <c:pt idx="1">
                  <c:v>0.22535211267605634</c:v>
                </c:pt>
                <c:pt idx="2">
                  <c:v>0.25633802816901408</c:v>
                </c:pt>
                <c:pt idx="3">
                  <c:v>0.20563380281690141</c:v>
                </c:pt>
                <c:pt idx="4">
                  <c:v>0.18028169014084508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E3E-499B-ACC2-B022C41CF2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893290680"/>
        <c:axId val="893290040"/>
      </c:barChart>
      <c:catAx>
        <c:axId val="893290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93290040"/>
        <c:crosses val="autoZero"/>
        <c:auto val="1"/>
        <c:lblAlgn val="ctr"/>
        <c:lblOffset val="100"/>
        <c:noMultiLvlLbl val="0"/>
      </c:catAx>
      <c:valAx>
        <c:axId val="893290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93290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[France Bois Régions - Conjoncture de la filière forêt et bois en région - National V2.xlsx]Analyse_réponse2!Tableau croisé dynamique16</c:name>
    <c:fmtId val="-1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>
            <a:noFill/>
          </a:ln>
          <a:effectLst/>
        </c:spPr>
      </c:pivotFmt>
      <c:pivotFmt>
        <c:idx val="2"/>
        <c:spPr>
          <a:solidFill>
            <a:schemeClr val="accent5"/>
          </a:solidFill>
          <a:ln>
            <a:noFill/>
          </a:ln>
          <a:effectLst/>
        </c:spP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2"/>
          </a:solidFill>
          <a:ln>
            <a:noFill/>
          </a:ln>
          <a:effectLst/>
        </c:spPr>
      </c:pivotFmt>
      <c:pivotFmt>
        <c:idx val="7"/>
        <c:spPr>
          <a:solidFill>
            <a:schemeClr val="accent5"/>
          </a:solidFill>
          <a:ln>
            <a:noFill/>
          </a:ln>
          <a:effectLst/>
        </c:spPr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2"/>
          </a:solidFill>
          <a:ln>
            <a:noFill/>
          </a:ln>
          <a:effectLst/>
        </c:spPr>
      </c:pivotFmt>
      <c:pivotFmt>
        <c:idx val="12"/>
        <c:spPr>
          <a:solidFill>
            <a:schemeClr val="accent5"/>
          </a:solidFill>
          <a:ln>
            <a:noFill/>
          </a:ln>
          <a:effectLst/>
        </c:spPr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</c:pivotFmt>
    </c:pivotFmts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Analyse_réponse2!$B$309:$B$310</c:f>
              <c:strCache>
                <c:ptCount val="1"/>
                <c:pt idx="0">
                  <c:v>SEM 4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927-42AC-94E0-99664CEC226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927-42AC-94E0-99664CEC226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A927-42AC-94E0-99664CEC226A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A927-42AC-94E0-99664CEC226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Analyse_réponse2!$A$311:$A$315</c:f>
              <c:strCache>
                <c:ptCount val="4"/>
                <c:pt idx="0">
                  <c:v>Pas de visibilité</c:v>
                </c:pt>
                <c:pt idx="1">
                  <c:v>1 mois</c:v>
                </c:pt>
                <c:pt idx="2">
                  <c:v>3 mois</c:v>
                </c:pt>
                <c:pt idx="3">
                  <c:v>plus de 3 mois</c:v>
                </c:pt>
              </c:strCache>
            </c:strRef>
          </c:cat>
          <c:val>
            <c:numRef>
              <c:f>Analyse_réponse2!$B$311:$B$315</c:f>
              <c:numCache>
                <c:formatCode>0.00%</c:formatCode>
                <c:ptCount val="4"/>
                <c:pt idx="0">
                  <c:v>0.42032967032967034</c:v>
                </c:pt>
                <c:pt idx="1">
                  <c:v>0.2087912087912088</c:v>
                </c:pt>
                <c:pt idx="2">
                  <c:v>0.17857142857142858</c:v>
                </c:pt>
                <c:pt idx="3">
                  <c:v>0.19230769230769232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927-42AC-94E0-99664CEC22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1283353272"/>
        <c:axId val="1283353912"/>
      </c:barChart>
      <c:catAx>
        <c:axId val="1283353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283353912"/>
        <c:crosses val="autoZero"/>
        <c:auto val="1"/>
        <c:lblAlgn val="ctr"/>
        <c:lblOffset val="100"/>
        <c:noMultiLvlLbl val="0"/>
      </c:catAx>
      <c:valAx>
        <c:axId val="1283353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283353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'[France Bois Régions - Conjoncture de la filière forêt et bois en région - National V2.xlsx]Analyse_réponse2'!$B$89</c:f>
              <c:strCache>
                <c:ptCount val="1"/>
                <c:pt idx="0">
                  <c:v>Sem 4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207-42C7-8E98-53FC731A245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207-42C7-8E98-53FC731A245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207-42C7-8E98-53FC731A245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207-42C7-8E98-53FC731A2451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207-42C7-8E98-53FC731A2451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7207-42C7-8E98-53FC731A245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'[France Bois Régions - Conjoncture de la filière forêt et bois en région - National V2.xlsx]Analyse_réponse2'!$C$88:$H$88</c:f>
              <c:strCache>
                <c:ptCount val="6"/>
                <c:pt idx="0">
                  <c:v>1 à 50 m3</c:v>
                </c:pt>
                <c:pt idx="1">
                  <c:v>51 à 300 m3</c:v>
                </c:pt>
                <c:pt idx="2">
                  <c:v>301 à 600 m3</c:v>
                </c:pt>
                <c:pt idx="3">
                  <c:v>601 à 900 m3</c:v>
                </c:pt>
                <c:pt idx="4">
                  <c:v>901 à 1300 m3</c:v>
                </c:pt>
                <c:pt idx="5">
                  <c:v>Plus de 1300 m3</c:v>
                </c:pt>
              </c:strCache>
            </c:strRef>
          </c:cat>
          <c:val>
            <c:numRef>
              <c:f>'[France Bois Régions - Conjoncture de la filière forêt et bois en région - National V2.xlsx]Analyse_réponse2'!$C$89:$H$89</c:f>
              <c:numCache>
                <c:formatCode>General</c:formatCode>
                <c:ptCount val="6"/>
                <c:pt idx="0">
                  <c:v>6</c:v>
                </c:pt>
                <c:pt idx="1">
                  <c:v>13</c:v>
                </c:pt>
                <c:pt idx="2">
                  <c:v>6</c:v>
                </c:pt>
                <c:pt idx="3">
                  <c:v>3</c:v>
                </c:pt>
                <c:pt idx="4">
                  <c:v>2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951-4858-BEE3-C18DB91A7B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998447096"/>
        <c:axId val="255792752"/>
      </c:barChart>
      <c:catAx>
        <c:axId val="998447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55792752"/>
        <c:crosses val="autoZero"/>
        <c:auto val="1"/>
        <c:lblAlgn val="ctr"/>
        <c:lblOffset val="100"/>
        <c:noMultiLvlLbl val="0"/>
      </c:catAx>
      <c:valAx>
        <c:axId val="255792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98447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[France Bois Régions - Conjoncture de la filière forêt et bois en région - National V2.xlsx]Analyse_réponse2!Tableau croisé dynamique8</c:name>
    <c:fmtId val="-1"/>
  </c:pivotSource>
  <c:chart>
    <c:autoTitleDeleted val="1"/>
    <c:pivotFmts>
      <c:pivotFmt>
        <c:idx val="0"/>
        <c:spPr>
          <a:solidFill>
            <a:schemeClr val="accent5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>
            <a:noFill/>
          </a:ln>
          <a:effectLst/>
        </c:spPr>
      </c:pivotFmt>
      <c:pivotFmt>
        <c:idx val="2"/>
        <c:spPr>
          <a:solidFill>
            <a:schemeClr val="accent4"/>
          </a:solidFill>
          <a:ln>
            <a:noFill/>
          </a:ln>
          <a:effectLst/>
        </c:spPr>
      </c:pivotFmt>
      <c:pivotFmt>
        <c:idx val="3"/>
        <c:spPr>
          <a:solidFill>
            <a:schemeClr val="accent5"/>
          </a:solidFill>
          <a:ln>
            <a:noFill/>
          </a:ln>
          <a:effectLst/>
        </c:spPr>
      </c:pivotFmt>
      <c:pivotFmt>
        <c:idx val="4"/>
        <c:spPr>
          <a:solidFill>
            <a:schemeClr val="accent2"/>
          </a:solidFill>
          <a:ln>
            <a:noFill/>
          </a:ln>
          <a:effectLst/>
        </c:spPr>
      </c:pivotFmt>
      <c:pivotFmt>
        <c:idx val="5"/>
        <c:spPr>
          <a:solidFill>
            <a:schemeClr val="accent5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2"/>
          </a:solidFill>
          <a:ln>
            <a:noFill/>
          </a:ln>
          <a:effectLst/>
        </c:spPr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</c:pivotFmt>
      <c:pivotFmt>
        <c:idx val="8"/>
        <c:spPr>
          <a:solidFill>
            <a:schemeClr val="accent5"/>
          </a:solidFill>
          <a:ln>
            <a:noFill/>
          </a:ln>
          <a:effectLst/>
        </c:spP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</c:pivotFmt>
      <c:pivotFmt>
        <c:idx val="10"/>
        <c:spPr>
          <a:solidFill>
            <a:schemeClr val="accent5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2"/>
          </a:solidFill>
          <a:ln>
            <a:noFill/>
          </a:ln>
          <a:effectLst/>
        </c:spPr>
      </c:pivotFmt>
      <c:pivotFmt>
        <c:idx val="12"/>
        <c:spPr>
          <a:solidFill>
            <a:schemeClr val="accent1"/>
          </a:solidFill>
          <a:ln>
            <a:noFill/>
          </a:ln>
          <a:effectLst/>
        </c:spPr>
      </c:pivotFmt>
      <c:pivotFmt>
        <c:idx val="13"/>
        <c:spPr>
          <a:solidFill>
            <a:schemeClr val="accent5"/>
          </a:solidFill>
          <a:ln>
            <a:noFill/>
          </a:ln>
          <a:effectLst/>
        </c:spPr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</c:pivotFmt>
    </c:pivotFmts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Analyse_réponse2!$B$96:$B$97</c:f>
              <c:strCache>
                <c:ptCount val="1"/>
                <c:pt idx="0">
                  <c:v>SEM 4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D2A-48E7-B197-503EECF94B02}"/>
              </c:ext>
            </c:extLst>
          </c:dPt>
          <c:dPt>
            <c:idx val="1"/>
            <c:invertIfNegative val="0"/>
            <c:bubble3D val="0"/>
            <c:spPr>
              <a:solidFill>
                <a:srgbClr val="F796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D2A-48E7-B197-503EECF94B02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D2A-48E7-B197-503EECF94B02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D2A-48E7-B197-503EECF94B0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Analyse_réponse2!$A$98:$A$102</c:f>
              <c:strCache>
                <c:ptCount val="4"/>
                <c:pt idx="0">
                  <c:v>Arrêt (0%)</c:v>
                </c:pt>
                <c:pt idx="1">
                  <c:v>Fonctionnement très ralenti (de l'ordre de 1% à 35%)</c:v>
                </c:pt>
                <c:pt idx="2">
                  <c:v>Fonctionnement partiel (de l'ordre de 35% à 80%)</c:v>
                </c:pt>
                <c:pt idx="3">
                  <c:v>Fonctionnement normal (de l'ordre de 80% à 100%)</c:v>
                </c:pt>
              </c:strCache>
            </c:strRef>
          </c:cat>
          <c:val>
            <c:numRef>
              <c:f>Analyse_réponse2!$B$98:$B$102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10</c:v>
                </c:pt>
                <c:pt idx="3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769-4215-98F1-920F43621C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1074460088"/>
        <c:axId val="1074460408"/>
      </c:barChart>
      <c:catAx>
        <c:axId val="1074460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074460408"/>
        <c:crosses val="autoZero"/>
        <c:auto val="1"/>
        <c:lblAlgn val="ctr"/>
        <c:lblOffset val="100"/>
        <c:noMultiLvlLbl val="0"/>
      </c:catAx>
      <c:valAx>
        <c:axId val="1074460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074460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[France Bois Régions - Conjoncture de la filière forêt et bois en région - National V2.xlsx]Analyse_réponse2!Tableau croisé dynamique15</c:name>
    <c:fmtId val="-1"/>
  </c:pivotSource>
  <c:chart>
    <c:autoTitleDeleted val="1"/>
    <c:pivotFmts>
      <c:pivotFmt>
        <c:idx val="0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>
            <a:noFill/>
          </a:ln>
          <a:effectLst/>
        </c:spPr>
      </c:pivotFmt>
      <c:pivotFmt>
        <c:idx val="2"/>
        <c:spPr>
          <a:solidFill>
            <a:schemeClr val="accent4"/>
          </a:solidFill>
          <a:ln>
            <a:noFill/>
          </a:ln>
          <a:effectLst/>
        </c:spPr>
      </c:pivotFmt>
      <c:pivotFmt>
        <c:idx val="3"/>
        <c:spPr>
          <a:solidFill>
            <a:schemeClr val="accent3"/>
          </a:solidFill>
          <a:ln>
            <a:noFill/>
          </a:ln>
          <a:effectLst/>
        </c:spPr>
      </c:pivotFmt>
      <c:pivotFmt>
        <c:idx val="4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2"/>
          </a:solidFill>
          <a:ln>
            <a:noFill/>
          </a:ln>
          <a:effectLst/>
        </c:spPr>
      </c:pivotFmt>
      <c:pivotFmt>
        <c:idx val="6"/>
        <c:spPr>
          <a:solidFill>
            <a:schemeClr val="accent3"/>
          </a:solidFill>
          <a:ln>
            <a:noFill/>
          </a:ln>
          <a:effectLst/>
        </c:spPr>
      </c:pivotFmt>
      <c:pivotFmt>
        <c:idx val="7"/>
        <c:spPr>
          <a:solidFill>
            <a:schemeClr val="accent4"/>
          </a:solidFill>
          <a:ln>
            <a:noFill/>
          </a:ln>
          <a:effectLst/>
        </c:spPr>
      </c:pivotFmt>
      <c:pivotFmt>
        <c:idx val="8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2"/>
          </a:solidFill>
          <a:ln>
            <a:noFill/>
          </a:ln>
          <a:effectLst/>
        </c:spPr>
      </c:pivotFmt>
      <c:pivotFmt>
        <c:idx val="10"/>
        <c:spPr>
          <a:solidFill>
            <a:schemeClr val="accent3"/>
          </a:solidFill>
          <a:ln>
            <a:noFill/>
          </a:ln>
          <a:effectLst/>
        </c:spPr>
      </c:pivotFmt>
      <c:pivotFmt>
        <c:idx val="11"/>
        <c:spPr>
          <a:solidFill>
            <a:schemeClr val="accent4"/>
          </a:solidFill>
          <a:ln>
            <a:noFill/>
          </a:ln>
          <a:effectLst/>
        </c:spPr>
      </c:pivotFmt>
    </c:pivotFmts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Analyse_réponse2!$B$300:$B$301</c:f>
              <c:strCache>
                <c:ptCount val="1"/>
                <c:pt idx="0">
                  <c:v>SEM 4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F63-4A8F-BD87-E0E38C69E7DD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F63-4A8F-BD87-E0E38C69E7DD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F63-4A8F-BD87-E0E38C69E7D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Analyse_réponse2!$A$302:$A$305</c:f>
              <c:strCache>
                <c:ptCount val="3"/>
                <c:pt idx="0">
                  <c:v>En régression</c:v>
                </c:pt>
                <c:pt idx="1">
                  <c:v>Stable</c:v>
                </c:pt>
                <c:pt idx="2">
                  <c:v>En progression</c:v>
                </c:pt>
              </c:strCache>
            </c:strRef>
          </c:cat>
          <c:val>
            <c:numRef>
              <c:f>Analyse_réponse2!$B$302:$B$305</c:f>
              <c:numCache>
                <c:formatCode>General</c:formatCode>
                <c:ptCount val="3"/>
                <c:pt idx="0">
                  <c:v>1</c:v>
                </c:pt>
                <c:pt idx="1">
                  <c:v>24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F63-4A8F-BD87-E0E38C69E7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893294840"/>
        <c:axId val="893291640"/>
      </c:barChart>
      <c:catAx>
        <c:axId val="893294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93291640"/>
        <c:crosses val="autoZero"/>
        <c:auto val="1"/>
        <c:lblAlgn val="ctr"/>
        <c:lblOffset val="100"/>
        <c:noMultiLvlLbl val="0"/>
      </c:catAx>
      <c:valAx>
        <c:axId val="893291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93294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[France Bois Régions - Conjoncture de la filière forêt et bois en région - National V2.xlsx]Analyse_réponse2!Tableau croisé dynamique8</c:name>
    <c:fmtId val="-1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>
            <a:noFill/>
          </a:ln>
          <a:effectLst/>
        </c:spPr>
      </c:pivotFmt>
      <c:pivotFmt>
        <c:idx val="2"/>
        <c:spPr>
          <a:solidFill>
            <a:schemeClr val="accent5"/>
          </a:solidFill>
          <a:ln>
            <a:noFill/>
          </a:ln>
          <a:effectLst/>
        </c:spP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2"/>
          </a:solidFill>
          <a:ln>
            <a:noFill/>
          </a:ln>
          <a:effectLst/>
        </c:spPr>
      </c:pivotFmt>
      <c:pivotFmt>
        <c:idx val="7"/>
        <c:spPr>
          <a:solidFill>
            <a:schemeClr val="accent5"/>
          </a:solidFill>
          <a:ln>
            <a:noFill/>
          </a:ln>
          <a:effectLst/>
        </c:spPr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2"/>
          </a:solidFill>
          <a:ln>
            <a:noFill/>
          </a:ln>
          <a:effectLst/>
        </c:spPr>
      </c:pivotFmt>
      <c:pivotFmt>
        <c:idx val="12"/>
        <c:spPr>
          <a:solidFill>
            <a:schemeClr val="accent5"/>
          </a:solidFill>
          <a:ln>
            <a:noFill/>
          </a:ln>
          <a:effectLst/>
        </c:spPr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</c:pivotFmt>
    </c:pivotFmts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Analyse_réponse2!$B$96:$B$97</c:f>
              <c:strCache>
                <c:ptCount val="1"/>
                <c:pt idx="0">
                  <c:v>SEM 4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5ED-489A-B979-C1953DF8A9B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5ED-489A-B979-C1953DF8A9B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5ED-489A-B979-C1953DF8A9BA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B5ED-489A-B979-C1953DF8A9B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Analyse_réponse2!$A$98:$A$102</c:f>
              <c:strCache>
                <c:ptCount val="4"/>
                <c:pt idx="0">
                  <c:v>Arrêt (0%)</c:v>
                </c:pt>
                <c:pt idx="1">
                  <c:v>Fonctionnement normal (de l'ordre de 80% à 100%)</c:v>
                </c:pt>
                <c:pt idx="2">
                  <c:v>Fonctionnement partiel (de l'ordre de 35% à 80%)</c:v>
                </c:pt>
                <c:pt idx="3">
                  <c:v>Fonctionnement très ralenti (de l'ordre de 1% à 35%)</c:v>
                </c:pt>
              </c:strCache>
            </c:strRef>
          </c:cat>
          <c:val>
            <c:numRef>
              <c:f>Analyse_réponse2!$B$98:$B$102</c:f>
              <c:numCache>
                <c:formatCode>General</c:formatCode>
                <c:ptCount val="4"/>
                <c:pt idx="0">
                  <c:v>4</c:v>
                </c:pt>
                <c:pt idx="1">
                  <c:v>7</c:v>
                </c:pt>
                <c:pt idx="2">
                  <c:v>13</c:v>
                </c:pt>
                <c:pt idx="3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5ED-489A-B979-C1953DF8A9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1074460088"/>
        <c:axId val="1074460408"/>
      </c:barChart>
      <c:catAx>
        <c:axId val="1074460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074460408"/>
        <c:crosses val="autoZero"/>
        <c:auto val="1"/>
        <c:lblAlgn val="ctr"/>
        <c:lblOffset val="100"/>
        <c:noMultiLvlLbl val="0"/>
      </c:catAx>
      <c:valAx>
        <c:axId val="1074460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074460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[France Bois Régions - Conjoncture de la filière forêt et bois en région - National V2.xlsx]Analyse_réponse2!Tableau croisé dynamique15</c:name>
    <c:fmtId val="-1"/>
  </c:pivotSource>
  <c:chart>
    <c:autoTitleDeleted val="1"/>
    <c:pivotFmts>
      <c:pivotFmt>
        <c:idx val="0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>
            <a:noFill/>
          </a:ln>
          <a:effectLst/>
        </c:spPr>
      </c:pivotFmt>
      <c:pivotFmt>
        <c:idx val="2"/>
        <c:spPr>
          <a:solidFill>
            <a:schemeClr val="accent4"/>
          </a:solidFill>
          <a:ln>
            <a:noFill/>
          </a:ln>
          <a:effectLst/>
        </c:spPr>
      </c:pivotFmt>
      <c:pivotFmt>
        <c:idx val="3"/>
        <c:spPr>
          <a:solidFill>
            <a:schemeClr val="accent3"/>
          </a:solidFill>
          <a:ln>
            <a:noFill/>
          </a:ln>
          <a:effectLst/>
        </c:spPr>
      </c:pivotFmt>
      <c:pivotFmt>
        <c:idx val="4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2"/>
          </a:solidFill>
          <a:ln>
            <a:noFill/>
          </a:ln>
          <a:effectLst/>
        </c:spPr>
      </c:pivotFmt>
      <c:pivotFmt>
        <c:idx val="6"/>
        <c:spPr>
          <a:solidFill>
            <a:schemeClr val="accent3"/>
          </a:solidFill>
          <a:ln>
            <a:noFill/>
          </a:ln>
          <a:effectLst/>
        </c:spPr>
      </c:pivotFmt>
      <c:pivotFmt>
        <c:idx val="7"/>
        <c:spPr>
          <a:solidFill>
            <a:schemeClr val="accent4"/>
          </a:solidFill>
          <a:ln>
            <a:noFill/>
          </a:ln>
          <a:effectLst/>
        </c:spPr>
      </c:pivotFmt>
      <c:pivotFmt>
        <c:idx val="8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2"/>
          </a:solidFill>
          <a:ln>
            <a:noFill/>
          </a:ln>
          <a:effectLst/>
        </c:spPr>
      </c:pivotFmt>
      <c:pivotFmt>
        <c:idx val="10"/>
        <c:spPr>
          <a:solidFill>
            <a:schemeClr val="accent3"/>
          </a:solidFill>
          <a:ln>
            <a:noFill/>
          </a:ln>
          <a:effectLst/>
        </c:spPr>
      </c:pivotFmt>
      <c:pivotFmt>
        <c:idx val="11"/>
        <c:spPr>
          <a:solidFill>
            <a:schemeClr val="accent4"/>
          </a:solidFill>
          <a:ln>
            <a:noFill/>
          </a:ln>
          <a:effectLst/>
        </c:spPr>
      </c:pivotFmt>
    </c:pivotFmts>
    <c:plotArea>
      <c:layout>
        <c:manualLayout>
          <c:layoutTarget val="inner"/>
          <c:xMode val="edge"/>
          <c:yMode val="edge"/>
          <c:x val="5.3402106382271844E-2"/>
          <c:y val="2.6178010471204188E-2"/>
          <c:w val="0.90704093159241173"/>
          <c:h val="0.85610820244328101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Analyse_réponse2!$B$300:$B$301</c:f>
              <c:strCache>
                <c:ptCount val="1"/>
                <c:pt idx="0">
                  <c:v>SEM 4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EC1-472D-AAE3-F5BE8C7B1EC9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EC1-472D-AAE3-F5BE8C7B1EC9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EC1-472D-AAE3-F5BE8C7B1EC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Analyse_réponse2!$A$302:$A$305</c:f>
              <c:strCache>
                <c:ptCount val="3"/>
                <c:pt idx="0">
                  <c:v>En régression</c:v>
                </c:pt>
                <c:pt idx="1">
                  <c:v>Stable</c:v>
                </c:pt>
                <c:pt idx="2">
                  <c:v>En progression</c:v>
                </c:pt>
              </c:strCache>
            </c:strRef>
          </c:cat>
          <c:val>
            <c:numRef>
              <c:f>Analyse_réponse2!$B$302:$B$305</c:f>
              <c:numCache>
                <c:formatCode>General</c:formatCode>
                <c:ptCount val="3"/>
                <c:pt idx="0">
                  <c:v>12</c:v>
                </c:pt>
                <c:pt idx="1">
                  <c:v>19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EC1-472D-AAE3-F5BE8C7B1E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893294840"/>
        <c:axId val="893291640"/>
      </c:barChart>
      <c:catAx>
        <c:axId val="893294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93291640"/>
        <c:crosses val="autoZero"/>
        <c:auto val="1"/>
        <c:lblAlgn val="ctr"/>
        <c:lblOffset val="100"/>
        <c:noMultiLvlLbl val="0"/>
      </c:catAx>
      <c:valAx>
        <c:axId val="893291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93294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[France Bois Régions - Conjoncture de la filière forêt et bois en région - National V2.xlsx]Analyse_réponse2!Tableau croisé dynamique8</c:name>
    <c:fmtId val="-1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>
            <a:noFill/>
          </a:ln>
          <a:effectLst/>
        </c:spPr>
      </c:pivotFmt>
      <c:pivotFmt>
        <c:idx val="2"/>
        <c:spPr>
          <a:solidFill>
            <a:schemeClr val="accent5"/>
          </a:solidFill>
          <a:ln>
            <a:noFill/>
          </a:ln>
          <a:effectLst/>
        </c:spP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2"/>
          </a:solidFill>
          <a:ln>
            <a:noFill/>
          </a:ln>
          <a:effectLst/>
        </c:spPr>
      </c:pivotFmt>
      <c:pivotFmt>
        <c:idx val="7"/>
        <c:spPr>
          <a:solidFill>
            <a:schemeClr val="accent5"/>
          </a:solidFill>
          <a:ln>
            <a:noFill/>
          </a:ln>
          <a:effectLst/>
        </c:spPr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2"/>
          </a:solidFill>
          <a:ln>
            <a:noFill/>
          </a:ln>
          <a:effectLst/>
        </c:spPr>
      </c:pivotFmt>
      <c:pivotFmt>
        <c:idx val="12"/>
        <c:spPr>
          <a:solidFill>
            <a:schemeClr val="accent5"/>
          </a:solidFill>
          <a:ln>
            <a:noFill/>
          </a:ln>
          <a:effectLst/>
        </c:spPr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</c:pivotFmt>
    </c:pivotFmts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Analyse_réponse2!$B$96:$B$97</c:f>
              <c:strCache>
                <c:ptCount val="1"/>
                <c:pt idx="0">
                  <c:v>SEM 4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BA0-49CD-B79F-F7455362182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BA0-49CD-B79F-F74553621827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BA0-49CD-B79F-F74553621827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BA0-49CD-B79F-F7455362182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Analyse_réponse2!$A$98:$A$102</c:f>
              <c:strCache>
                <c:ptCount val="4"/>
                <c:pt idx="0">
                  <c:v>Arrêt (0%)</c:v>
                </c:pt>
                <c:pt idx="1">
                  <c:v>Fonctionnement normal (de l'ordre de 80% à 100%)</c:v>
                </c:pt>
                <c:pt idx="2">
                  <c:v>Fonctionnement partiel (de l'ordre de 35% à 80%)</c:v>
                </c:pt>
                <c:pt idx="3">
                  <c:v>Fonctionnement très ralenti (de l'ordre de 1% à 35%)</c:v>
                </c:pt>
              </c:strCache>
            </c:strRef>
          </c:cat>
          <c:val>
            <c:numRef>
              <c:f>Analyse_réponse2!$B$98:$B$102</c:f>
              <c:numCache>
                <c:formatCode>General</c:formatCode>
                <c:ptCount val="4"/>
                <c:pt idx="0">
                  <c:v>7</c:v>
                </c:pt>
                <c:pt idx="1">
                  <c:v>43</c:v>
                </c:pt>
                <c:pt idx="2">
                  <c:v>31</c:v>
                </c:pt>
                <c:pt idx="3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BA0-49CD-B79F-F745536218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1074460088"/>
        <c:axId val="1074460408"/>
      </c:barChart>
      <c:catAx>
        <c:axId val="1074460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074460408"/>
        <c:crosses val="autoZero"/>
        <c:auto val="1"/>
        <c:lblAlgn val="ctr"/>
        <c:lblOffset val="100"/>
        <c:noMultiLvlLbl val="0"/>
      </c:catAx>
      <c:valAx>
        <c:axId val="1074460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074460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[France Bois Régions - Conjoncture de la filière forêt et bois en région - National V2.xlsx]Analyse_réponse2!Tableau croisé dynamique15</c:name>
    <c:fmtId val="-1"/>
  </c:pivotSource>
  <c:chart>
    <c:autoTitleDeleted val="1"/>
    <c:pivotFmts>
      <c:pivotFmt>
        <c:idx val="0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>
            <a:noFill/>
          </a:ln>
          <a:effectLst/>
        </c:spPr>
      </c:pivotFmt>
      <c:pivotFmt>
        <c:idx val="2"/>
        <c:spPr>
          <a:solidFill>
            <a:schemeClr val="accent4"/>
          </a:solidFill>
          <a:ln>
            <a:noFill/>
          </a:ln>
          <a:effectLst/>
        </c:spPr>
      </c:pivotFmt>
      <c:pivotFmt>
        <c:idx val="3"/>
        <c:spPr>
          <a:solidFill>
            <a:schemeClr val="accent3"/>
          </a:solidFill>
          <a:ln>
            <a:noFill/>
          </a:ln>
          <a:effectLst/>
        </c:spPr>
      </c:pivotFmt>
      <c:pivotFmt>
        <c:idx val="4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2"/>
          </a:solidFill>
          <a:ln>
            <a:noFill/>
          </a:ln>
          <a:effectLst/>
        </c:spPr>
      </c:pivotFmt>
      <c:pivotFmt>
        <c:idx val="6"/>
        <c:spPr>
          <a:solidFill>
            <a:schemeClr val="accent3"/>
          </a:solidFill>
          <a:ln>
            <a:noFill/>
          </a:ln>
          <a:effectLst/>
        </c:spPr>
      </c:pivotFmt>
      <c:pivotFmt>
        <c:idx val="7"/>
        <c:spPr>
          <a:solidFill>
            <a:schemeClr val="accent4"/>
          </a:solidFill>
          <a:ln>
            <a:noFill/>
          </a:ln>
          <a:effectLst/>
        </c:spPr>
      </c:pivotFmt>
      <c:pivotFmt>
        <c:idx val="8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2"/>
          </a:solidFill>
          <a:ln>
            <a:noFill/>
          </a:ln>
          <a:effectLst/>
        </c:spPr>
      </c:pivotFmt>
      <c:pivotFmt>
        <c:idx val="10"/>
        <c:spPr>
          <a:solidFill>
            <a:schemeClr val="accent3"/>
          </a:solidFill>
          <a:ln>
            <a:noFill/>
          </a:ln>
          <a:effectLst/>
        </c:spPr>
      </c:pivotFmt>
      <c:pivotFmt>
        <c:idx val="11"/>
        <c:spPr>
          <a:solidFill>
            <a:schemeClr val="accent4"/>
          </a:solidFill>
          <a:ln>
            <a:noFill/>
          </a:ln>
          <a:effectLst/>
        </c:spPr>
      </c:pivotFmt>
    </c:pivotFmts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Analyse_réponse2!$B$300:$B$301</c:f>
              <c:strCache>
                <c:ptCount val="1"/>
                <c:pt idx="0">
                  <c:v>SEM 4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80B-4F09-897D-51014F9D183B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80B-4F09-897D-51014F9D183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A80B-4F09-897D-51014F9D183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Analyse_réponse2!$A$302:$A$305</c:f>
              <c:strCache>
                <c:ptCount val="3"/>
                <c:pt idx="0">
                  <c:v>En régression</c:v>
                </c:pt>
                <c:pt idx="1">
                  <c:v>Stable</c:v>
                </c:pt>
                <c:pt idx="2">
                  <c:v>En progression</c:v>
                </c:pt>
              </c:strCache>
            </c:strRef>
          </c:cat>
          <c:val>
            <c:numRef>
              <c:f>Analyse_réponse2!$B$302:$B$305</c:f>
              <c:numCache>
                <c:formatCode>General</c:formatCode>
                <c:ptCount val="3"/>
                <c:pt idx="0">
                  <c:v>24</c:v>
                </c:pt>
                <c:pt idx="1">
                  <c:v>68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80B-4F09-897D-51014F9D18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893294840"/>
        <c:axId val="893291640"/>
      </c:barChart>
      <c:catAx>
        <c:axId val="893294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93291640"/>
        <c:crosses val="autoZero"/>
        <c:auto val="1"/>
        <c:lblAlgn val="ctr"/>
        <c:lblOffset val="100"/>
        <c:noMultiLvlLbl val="0"/>
      </c:catAx>
      <c:valAx>
        <c:axId val="893291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93294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[France Bois Régions - Conjoncture de la filière forêt et bois en région - National V2.xlsx]Analyse_réponse2!Tableau croisé dynamique15</c:name>
    <c:fmtId val="-1"/>
  </c:pivotSource>
  <c:chart>
    <c:autoTitleDeleted val="1"/>
    <c:pivotFmts>
      <c:pivotFmt>
        <c:idx val="0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>
            <a:noFill/>
          </a:ln>
          <a:effectLst/>
        </c:spPr>
      </c:pivotFmt>
      <c:pivotFmt>
        <c:idx val="2"/>
        <c:spPr>
          <a:solidFill>
            <a:schemeClr val="accent4"/>
          </a:solidFill>
          <a:ln>
            <a:noFill/>
          </a:ln>
          <a:effectLst/>
        </c:spPr>
      </c:pivotFmt>
      <c:pivotFmt>
        <c:idx val="3"/>
        <c:spPr>
          <a:solidFill>
            <a:schemeClr val="accent3"/>
          </a:solidFill>
          <a:ln>
            <a:noFill/>
          </a:ln>
          <a:effectLst/>
        </c:spPr>
      </c:pivotFmt>
      <c:pivotFmt>
        <c:idx val="4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2"/>
          </a:solidFill>
          <a:ln>
            <a:noFill/>
          </a:ln>
          <a:effectLst/>
        </c:spPr>
      </c:pivotFmt>
      <c:pivotFmt>
        <c:idx val="6"/>
        <c:spPr>
          <a:solidFill>
            <a:schemeClr val="accent3"/>
          </a:solidFill>
          <a:ln>
            <a:noFill/>
          </a:ln>
          <a:effectLst/>
        </c:spPr>
      </c:pivotFmt>
      <c:pivotFmt>
        <c:idx val="7"/>
        <c:spPr>
          <a:solidFill>
            <a:schemeClr val="accent4"/>
          </a:solidFill>
          <a:ln>
            <a:noFill/>
          </a:ln>
          <a:effectLst/>
        </c:spPr>
      </c:pivotFmt>
      <c:pivotFmt>
        <c:idx val="8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2"/>
          </a:solidFill>
          <a:ln>
            <a:noFill/>
          </a:ln>
          <a:effectLst/>
        </c:spPr>
      </c:pivotFmt>
      <c:pivotFmt>
        <c:idx val="10"/>
        <c:spPr>
          <a:solidFill>
            <a:schemeClr val="accent3"/>
          </a:solidFill>
          <a:ln>
            <a:noFill/>
          </a:ln>
          <a:effectLst/>
        </c:spPr>
      </c:pivotFmt>
      <c:pivotFmt>
        <c:idx val="11"/>
        <c:spPr>
          <a:solidFill>
            <a:schemeClr val="accent4"/>
          </a:solidFill>
          <a:ln>
            <a:noFill/>
          </a:ln>
          <a:effectLst/>
        </c:spPr>
      </c:pivotFmt>
    </c:pivotFmts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Analyse_réponse2!$B$300:$B$301</c:f>
              <c:strCache>
                <c:ptCount val="1"/>
                <c:pt idx="0">
                  <c:v>SEM 4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4BC-4663-B269-E2EC1BA93184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4BC-4663-B269-E2EC1BA93184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4BC-4663-B269-E2EC1BA9318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Analyse_réponse2!$A$302:$A$305</c:f>
              <c:strCache>
                <c:ptCount val="3"/>
                <c:pt idx="0">
                  <c:v>En régression</c:v>
                </c:pt>
                <c:pt idx="1">
                  <c:v>Stable</c:v>
                </c:pt>
                <c:pt idx="2">
                  <c:v>En progression</c:v>
                </c:pt>
              </c:strCache>
            </c:strRef>
          </c:cat>
          <c:val>
            <c:numRef>
              <c:f>Analyse_réponse2!$B$302:$B$305</c:f>
              <c:numCache>
                <c:formatCode>General</c:formatCode>
                <c:ptCount val="3"/>
                <c:pt idx="0">
                  <c:v>3</c:v>
                </c:pt>
                <c:pt idx="1">
                  <c:v>12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4BC-4663-B269-E2EC1BA931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893294840"/>
        <c:axId val="893291640"/>
      </c:barChart>
      <c:catAx>
        <c:axId val="893294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93291640"/>
        <c:crosses val="autoZero"/>
        <c:auto val="1"/>
        <c:lblAlgn val="ctr"/>
        <c:lblOffset val="100"/>
        <c:noMultiLvlLbl val="0"/>
      </c:catAx>
      <c:valAx>
        <c:axId val="893291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93294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[France Bois Régions - Conjoncture de la filière forêt et bois en région - National V2.xlsx]Analyse_réponse2!Tableau croisé dynamique3</c:name>
    <c:fmtId val="-1"/>
  </c:pivotSource>
  <c:chart>
    <c:autoTitleDeleted val="1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5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5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5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/>
      <c:pieChart>
        <c:varyColors val="1"/>
        <c:ser>
          <c:idx val="0"/>
          <c:order val="0"/>
          <c:tx>
            <c:strRef>
              <c:f>Analyse_réponse2!$B$15:$B$16</c:f>
              <c:strCache>
                <c:ptCount val="1"/>
                <c:pt idx="0">
                  <c:v>SEM 4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3CC-499C-BDCB-1CBF69F5BC5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3CC-499C-BDCB-1CBF69F5BC5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Analyse_réponse2!$A$17:$A$19</c:f>
              <c:strCache>
                <c:ptCount val="2"/>
                <c:pt idx="0">
                  <c:v>Activité concentrée sur une région</c:v>
                </c:pt>
                <c:pt idx="1">
                  <c:v>Activité sur l'ensemble du territoire national</c:v>
                </c:pt>
              </c:strCache>
            </c:strRef>
          </c:cat>
          <c:val>
            <c:numRef>
              <c:f>Analyse_réponse2!$B$17:$B$19</c:f>
              <c:numCache>
                <c:formatCode>General</c:formatCode>
                <c:ptCount val="2"/>
                <c:pt idx="0">
                  <c:v>250</c:v>
                </c:pt>
                <c:pt idx="1">
                  <c:v>114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4C7-43A3-9D47-1309D910B278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[France Bois Régions - Conjoncture de la filière forêt et bois en région - National V2.xlsx]Analyse_réponse2!Tableau croisé dynamique8</c:name>
    <c:fmtId val="-1"/>
  </c:pivotSource>
  <c:chart>
    <c:autoTitleDeleted val="1"/>
    <c:pivotFmts>
      <c:pivotFmt>
        <c:idx val="0"/>
        <c:spPr>
          <a:solidFill>
            <a:schemeClr val="accent5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>
            <a:noFill/>
          </a:ln>
          <a:effectLst/>
        </c:spPr>
      </c:pivotFmt>
      <c:pivotFmt>
        <c:idx val="2"/>
        <c:spPr>
          <a:solidFill>
            <a:schemeClr val="accent4"/>
          </a:solidFill>
          <a:ln>
            <a:noFill/>
          </a:ln>
          <a:effectLst/>
        </c:spPr>
      </c:pivotFmt>
      <c:pivotFmt>
        <c:idx val="3"/>
        <c:spPr>
          <a:solidFill>
            <a:schemeClr val="accent5"/>
          </a:solidFill>
          <a:ln>
            <a:noFill/>
          </a:ln>
          <a:effectLst/>
        </c:spPr>
      </c:pivotFmt>
      <c:pivotFmt>
        <c:idx val="4"/>
        <c:spPr>
          <a:solidFill>
            <a:schemeClr val="accent2"/>
          </a:solidFill>
          <a:ln>
            <a:noFill/>
          </a:ln>
          <a:effectLst/>
        </c:spPr>
      </c:pivotFmt>
      <c:pivotFmt>
        <c:idx val="5"/>
        <c:spPr>
          <a:solidFill>
            <a:schemeClr val="accent5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2"/>
          </a:solidFill>
          <a:ln>
            <a:noFill/>
          </a:ln>
          <a:effectLst/>
        </c:spPr>
      </c:pivotFmt>
      <c:pivotFmt>
        <c:idx val="7"/>
        <c:spPr>
          <a:solidFill>
            <a:schemeClr val="accent5"/>
          </a:solidFill>
          <a:ln>
            <a:noFill/>
          </a:ln>
          <a:effectLst/>
        </c:spPr>
      </c:pivotFmt>
      <c:pivotFmt>
        <c:idx val="8"/>
        <c:spPr>
          <a:solidFill>
            <a:schemeClr val="accent4"/>
          </a:solidFill>
          <a:ln>
            <a:noFill/>
          </a:ln>
          <a:effectLst/>
        </c:spPr>
      </c:pivotFmt>
      <c:pivotFmt>
        <c:idx val="9"/>
        <c:spPr>
          <a:solidFill>
            <a:schemeClr val="accent5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chemeClr val="accent2"/>
          </a:solidFill>
          <a:ln>
            <a:noFill/>
          </a:ln>
          <a:effectLst/>
        </c:spPr>
      </c:pivotFmt>
      <c:pivotFmt>
        <c:idx val="11"/>
        <c:spPr>
          <a:solidFill>
            <a:schemeClr val="accent5"/>
          </a:solidFill>
          <a:ln>
            <a:noFill/>
          </a:ln>
          <a:effectLst/>
        </c:spPr>
      </c:pivotFmt>
      <c:pivotFmt>
        <c:idx val="12"/>
        <c:spPr>
          <a:solidFill>
            <a:schemeClr val="accent4"/>
          </a:solidFill>
          <a:ln>
            <a:noFill/>
          </a:ln>
          <a:effectLst/>
        </c:spPr>
      </c:pivotFmt>
    </c:pivotFmts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Analyse_réponse2!$B$96:$B$97</c:f>
              <c:strCache>
                <c:ptCount val="1"/>
                <c:pt idx="0">
                  <c:v>SEM 4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796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4FA-41AD-A7DF-032E8BD2BEF6}"/>
              </c:ext>
            </c:extLst>
          </c:dPt>
          <c:dPt>
            <c:idx val="1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4FA-41AD-A7DF-032E8BD2BEF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4FA-41AD-A7DF-032E8BD2BEF6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4FA-41AD-A7DF-032E8BD2BEF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Analyse_réponse2!$A$98:$A$101</c:f>
              <c:strCache>
                <c:ptCount val="3"/>
                <c:pt idx="0">
                  <c:v>Fonctionnement très ralenti (de l'ordre de 1% à 35%)</c:v>
                </c:pt>
                <c:pt idx="1">
                  <c:v>Fonctionnement partiel (de l'ordre de 35% à 80%)</c:v>
                </c:pt>
                <c:pt idx="2">
                  <c:v>Fonctionnement normal (de l'ordre de 80% à 100%)</c:v>
                </c:pt>
              </c:strCache>
            </c:strRef>
          </c:cat>
          <c:val>
            <c:numRef>
              <c:f>Analyse_réponse2!$B$98:$B$101</c:f>
              <c:numCache>
                <c:formatCode>General</c:formatCode>
                <c:ptCount val="3"/>
                <c:pt idx="0">
                  <c:v>4</c:v>
                </c:pt>
                <c:pt idx="1">
                  <c:v>6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8D3-41CA-BDE4-2DD559B26C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1074460088"/>
        <c:axId val="1074460408"/>
      </c:barChart>
      <c:catAx>
        <c:axId val="1074460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074460408"/>
        <c:crosses val="autoZero"/>
        <c:auto val="1"/>
        <c:lblAlgn val="ctr"/>
        <c:lblOffset val="100"/>
        <c:noMultiLvlLbl val="0"/>
      </c:catAx>
      <c:valAx>
        <c:axId val="1074460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074460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[France Bois Régions - Conjoncture de la filière forêt et bois en région - National V2.xlsx]Analyse_réponse2!Tableau croisé dynamique8</c:name>
    <c:fmtId val="-1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>
            <a:noFill/>
          </a:ln>
          <a:effectLst/>
        </c:spPr>
      </c:pivotFmt>
      <c:pivotFmt>
        <c:idx val="2"/>
        <c:spPr>
          <a:solidFill>
            <a:schemeClr val="accent5"/>
          </a:solidFill>
          <a:ln>
            <a:noFill/>
          </a:ln>
          <a:effectLst/>
        </c:spP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2"/>
          </a:solidFill>
          <a:ln>
            <a:noFill/>
          </a:ln>
          <a:effectLst/>
        </c:spPr>
      </c:pivotFmt>
      <c:pivotFmt>
        <c:idx val="7"/>
        <c:spPr>
          <a:solidFill>
            <a:schemeClr val="accent5"/>
          </a:solidFill>
          <a:ln>
            <a:noFill/>
          </a:ln>
          <a:effectLst/>
        </c:spPr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2"/>
          </a:solidFill>
          <a:ln>
            <a:noFill/>
          </a:ln>
          <a:effectLst/>
        </c:spPr>
      </c:pivotFmt>
      <c:pivotFmt>
        <c:idx val="12"/>
        <c:spPr>
          <a:solidFill>
            <a:schemeClr val="accent5"/>
          </a:solidFill>
          <a:ln>
            <a:noFill/>
          </a:ln>
          <a:effectLst/>
        </c:spPr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</c:pivotFmt>
    </c:pivotFmts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Analyse_réponse2!$B$96:$B$97</c:f>
              <c:strCache>
                <c:ptCount val="1"/>
                <c:pt idx="0">
                  <c:v>SEM 4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CE5-4AB8-A9DB-18EF6239FC44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CE5-4AB8-A9DB-18EF6239FC44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CE5-4AB8-A9DB-18EF6239FC44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CE5-4AB8-A9DB-18EF6239FC4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Analyse_réponse2!$A$98:$A$102</c:f>
              <c:strCache>
                <c:ptCount val="4"/>
                <c:pt idx="0">
                  <c:v>Arrêt (0%)</c:v>
                </c:pt>
                <c:pt idx="1">
                  <c:v>Fonctionnement normal (de l'ordre de 80% à 100%)</c:v>
                </c:pt>
                <c:pt idx="2">
                  <c:v>Fonctionnement partiel (de l'ordre de 35% à 80%)</c:v>
                </c:pt>
                <c:pt idx="3">
                  <c:v>Fonctionnement très ralenti (de l'ordre de 1% à 35%)</c:v>
                </c:pt>
              </c:strCache>
            </c:strRef>
          </c:cat>
          <c:val>
            <c:numRef>
              <c:f>Analyse_réponse2!$B$98:$B$102</c:f>
              <c:numCache>
                <c:formatCode>General</c:formatCode>
                <c:ptCount val="4"/>
                <c:pt idx="0">
                  <c:v>1</c:v>
                </c:pt>
                <c:pt idx="1">
                  <c:v>13</c:v>
                </c:pt>
                <c:pt idx="2">
                  <c:v>5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3F5-437E-B321-2497C22756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1074460088"/>
        <c:axId val="1074460408"/>
      </c:barChart>
      <c:catAx>
        <c:axId val="1074460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074460408"/>
        <c:crosses val="autoZero"/>
        <c:auto val="1"/>
        <c:lblAlgn val="ctr"/>
        <c:lblOffset val="100"/>
        <c:noMultiLvlLbl val="0"/>
      </c:catAx>
      <c:valAx>
        <c:axId val="1074460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074460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[France Bois Régions - Conjoncture de la filière forêt et bois en région - National V2.xlsx]Analyse_réponse2!Tableau croisé dynamique15</c:name>
    <c:fmtId val="-1"/>
  </c:pivotSource>
  <c:chart>
    <c:autoTitleDeleted val="1"/>
    <c:pivotFmts>
      <c:pivotFmt>
        <c:idx val="0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>
            <a:noFill/>
          </a:ln>
          <a:effectLst/>
        </c:spPr>
      </c:pivotFmt>
      <c:pivotFmt>
        <c:idx val="2"/>
        <c:spPr>
          <a:solidFill>
            <a:schemeClr val="accent4"/>
          </a:solidFill>
          <a:ln>
            <a:noFill/>
          </a:ln>
          <a:effectLst/>
        </c:spPr>
      </c:pivotFmt>
      <c:pivotFmt>
        <c:idx val="3"/>
        <c:spPr>
          <a:solidFill>
            <a:schemeClr val="accent3"/>
          </a:solidFill>
          <a:ln>
            <a:noFill/>
          </a:ln>
          <a:effectLst/>
        </c:spPr>
      </c:pivotFmt>
      <c:pivotFmt>
        <c:idx val="4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2"/>
          </a:solidFill>
          <a:ln>
            <a:noFill/>
          </a:ln>
          <a:effectLst/>
        </c:spPr>
      </c:pivotFmt>
      <c:pivotFmt>
        <c:idx val="6"/>
        <c:spPr>
          <a:solidFill>
            <a:schemeClr val="accent3"/>
          </a:solidFill>
          <a:ln>
            <a:noFill/>
          </a:ln>
          <a:effectLst/>
        </c:spPr>
      </c:pivotFmt>
      <c:pivotFmt>
        <c:idx val="7"/>
        <c:spPr>
          <a:solidFill>
            <a:schemeClr val="accent4"/>
          </a:solidFill>
          <a:ln>
            <a:noFill/>
          </a:ln>
          <a:effectLst/>
        </c:spPr>
      </c:pivotFmt>
      <c:pivotFmt>
        <c:idx val="8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2"/>
          </a:solidFill>
          <a:ln>
            <a:noFill/>
          </a:ln>
          <a:effectLst/>
        </c:spPr>
      </c:pivotFmt>
      <c:pivotFmt>
        <c:idx val="10"/>
        <c:spPr>
          <a:solidFill>
            <a:schemeClr val="accent3"/>
          </a:solidFill>
          <a:ln>
            <a:noFill/>
          </a:ln>
          <a:effectLst/>
        </c:spPr>
      </c:pivotFmt>
      <c:pivotFmt>
        <c:idx val="11"/>
        <c:spPr>
          <a:solidFill>
            <a:schemeClr val="accent4"/>
          </a:solidFill>
          <a:ln>
            <a:noFill/>
          </a:ln>
          <a:effectLst/>
        </c:spPr>
      </c:pivotFmt>
    </c:pivotFmts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Analyse_réponse2!$B$300:$B$301</c:f>
              <c:strCache>
                <c:ptCount val="1"/>
                <c:pt idx="0">
                  <c:v>SEM 4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3E0-4CF8-9218-7A939063AB95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3E0-4CF8-9218-7A939063AB9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3E0-4CF8-9218-7A939063AB9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Analyse_réponse2!$A$302:$A$305</c:f>
              <c:strCache>
                <c:ptCount val="3"/>
                <c:pt idx="0">
                  <c:v>En régression</c:v>
                </c:pt>
                <c:pt idx="1">
                  <c:v>Stable</c:v>
                </c:pt>
                <c:pt idx="2">
                  <c:v>En progression</c:v>
                </c:pt>
              </c:strCache>
            </c:strRef>
          </c:cat>
          <c:val>
            <c:numRef>
              <c:f>Analyse_réponse2!$B$302:$B$305</c:f>
              <c:numCache>
                <c:formatCode>General</c:formatCode>
                <c:ptCount val="3"/>
                <c:pt idx="0">
                  <c:v>2</c:v>
                </c:pt>
                <c:pt idx="1">
                  <c:v>14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3E0-4CF8-9218-7A939063AB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893294840"/>
        <c:axId val="893291640"/>
      </c:barChart>
      <c:catAx>
        <c:axId val="893294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93291640"/>
        <c:crosses val="autoZero"/>
        <c:auto val="1"/>
        <c:lblAlgn val="ctr"/>
        <c:lblOffset val="100"/>
        <c:noMultiLvlLbl val="0"/>
      </c:catAx>
      <c:valAx>
        <c:axId val="893291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93294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[France Bois Régions - Conjoncture de la filière forêt et bois en région - National V2.xlsx]Analyse_réponse2!Tableau croisé dynamique15</c:name>
    <c:fmtId val="-1"/>
  </c:pivotSource>
  <c:chart>
    <c:autoTitleDeleted val="1"/>
    <c:pivotFmts>
      <c:pivotFmt>
        <c:idx val="0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>
            <a:noFill/>
          </a:ln>
          <a:effectLst/>
        </c:spPr>
      </c:pivotFmt>
      <c:pivotFmt>
        <c:idx val="2"/>
        <c:spPr>
          <a:solidFill>
            <a:schemeClr val="accent4"/>
          </a:solidFill>
          <a:ln>
            <a:noFill/>
          </a:ln>
          <a:effectLst/>
        </c:spPr>
      </c:pivotFmt>
      <c:pivotFmt>
        <c:idx val="3"/>
        <c:spPr>
          <a:solidFill>
            <a:schemeClr val="accent3"/>
          </a:solidFill>
          <a:ln>
            <a:noFill/>
          </a:ln>
          <a:effectLst/>
        </c:spPr>
      </c:pivotFmt>
      <c:pivotFmt>
        <c:idx val="4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2"/>
          </a:solidFill>
          <a:ln>
            <a:noFill/>
          </a:ln>
          <a:effectLst/>
        </c:spPr>
      </c:pivotFmt>
      <c:pivotFmt>
        <c:idx val="6"/>
        <c:spPr>
          <a:solidFill>
            <a:schemeClr val="accent3"/>
          </a:solidFill>
          <a:ln>
            <a:noFill/>
          </a:ln>
          <a:effectLst/>
        </c:spPr>
      </c:pivotFmt>
      <c:pivotFmt>
        <c:idx val="7"/>
        <c:spPr>
          <a:solidFill>
            <a:schemeClr val="accent4"/>
          </a:solidFill>
          <a:ln>
            <a:noFill/>
          </a:ln>
          <a:effectLst/>
        </c:spPr>
      </c:pivotFmt>
      <c:pivotFmt>
        <c:idx val="8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2"/>
          </a:solidFill>
          <a:ln>
            <a:noFill/>
          </a:ln>
          <a:effectLst/>
        </c:spPr>
      </c:pivotFmt>
      <c:pivotFmt>
        <c:idx val="10"/>
        <c:spPr>
          <a:solidFill>
            <a:schemeClr val="accent3"/>
          </a:solidFill>
          <a:ln>
            <a:noFill/>
          </a:ln>
          <a:effectLst/>
        </c:spPr>
      </c:pivotFmt>
      <c:pivotFmt>
        <c:idx val="11"/>
        <c:spPr>
          <a:solidFill>
            <a:schemeClr val="accent4"/>
          </a:solidFill>
          <a:ln>
            <a:noFill/>
          </a:ln>
          <a:effectLst/>
        </c:spPr>
      </c:pivotFmt>
    </c:pivotFmts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Analyse_réponse2!$B$300:$B$301</c:f>
              <c:strCache>
                <c:ptCount val="1"/>
                <c:pt idx="0">
                  <c:v>SEM 4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50E-4346-B7F1-DBB61384932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50E-4346-B7F1-DBB61384932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50E-4346-B7F1-DBB61384932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Analyse_réponse2!$A$302:$A$305</c:f>
              <c:strCache>
                <c:ptCount val="3"/>
                <c:pt idx="0">
                  <c:v>En régression</c:v>
                </c:pt>
                <c:pt idx="1">
                  <c:v>Stable</c:v>
                </c:pt>
                <c:pt idx="2">
                  <c:v>En progression</c:v>
                </c:pt>
              </c:strCache>
            </c:strRef>
          </c:cat>
          <c:val>
            <c:numRef>
              <c:f>Analyse_réponse2!$B$302:$B$305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50E-4346-B7F1-DBB6138493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893294840"/>
        <c:axId val="893291640"/>
      </c:barChart>
      <c:catAx>
        <c:axId val="893294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93291640"/>
        <c:crosses val="autoZero"/>
        <c:auto val="1"/>
        <c:lblAlgn val="ctr"/>
        <c:lblOffset val="100"/>
        <c:noMultiLvlLbl val="0"/>
      </c:catAx>
      <c:valAx>
        <c:axId val="893291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93294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[France Bois Régions - Conjoncture de la filière forêt et bois en région - National V2.xlsx]Analyse_réponse2!Tableau croisé dynamique8</c:name>
    <c:fmtId val="-1"/>
  </c:pivotSource>
  <c:chart>
    <c:autoTitleDeleted val="1"/>
    <c:pivotFmts>
      <c:pivotFmt>
        <c:idx val="0"/>
        <c:spPr>
          <a:solidFill>
            <a:schemeClr val="accent5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>
            <a:noFill/>
          </a:ln>
          <a:effectLst/>
        </c:spPr>
      </c:pivotFmt>
      <c:pivotFmt>
        <c:idx val="2"/>
        <c:spPr>
          <a:solidFill>
            <a:schemeClr val="accent4"/>
          </a:solidFill>
          <a:ln>
            <a:noFill/>
          </a:ln>
          <a:effectLst/>
        </c:spPr>
      </c:pivotFmt>
      <c:pivotFmt>
        <c:idx val="3"/>
        <c:spPr>
          <a:solidFill>
            <a:schemeClr val="accent5"/>
          </a:solidFill>
          <a:ln>
            <a:noFill/>
          </a:ln>
          <a:effectLst/>
        </c:spPr>
      </c:pivotFmt>
      <c:pivotFmt>
        <c:idx val="4"/>
        <c:spPr>
          <a:solidFill>
            <a:schemeClr val="accent2"/>
          </a:solidFill>
          <a:ln>
            <a:noFill/>
          </a:ln>
          <a:effectLst/>
        </c:spPr>
      </c:pivotFmt>
      <c:pivotFmt>
        <c:idx val="5"/>
        <c:spPr>
          <a:solidFill>
            <a:schemeClr val="accent5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5"/>
          </a:solidFill>
          <a:ln>
            <a:noFill/>
          </a:ln>
          <a:effectLst/>
        </c:spPr>
      </c:pivotFmt>
      <c:pivotFmt>
        <c:idx val="7"/>
        <c:spPr>
          <a:solidFill>
            <a:schemeClr val="accent4"/>
          </a:solidFill>
          <a:ln>
            <a:noFill/>
          </a:ln>
          <a:effectLst/>
        </c:spPr>
      </c:pivotFmt>
      <c:pivotFmt>
        <c:idx val="8"/>
        <c:spPr>
          <a:solidFill>
            <a:schemeClr val="accent5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5"/>
          </a:solidFill>
          <a:ln>
            <a:noFill/>
          </a:ln>
          <a:effectLst/>
        </c:spPr>
      </c:pivotFmt>
      <c:pivotFmt>
        <c:idx val="10"/>
        <c:spPr>
          <a:solidFill>
            <a:schemeClr val="accent4"/>
          </a:solidFill>
          <a:ln>
            <a:noFill/>
          </a:ln>
          <a:effectLst/>
        </c:spPr>
      </c:pivotFmt>
    </c:pivotFmts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Analyse_réponse2!$B$96:$B$97</c:f>
              <c:strCache>
                <c:ptCount val="1"/>
                <c:pt idx="0">
                  <c:v>SEM 4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66F-40C1-8D69-897D1CB5AB1F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66F-40C1-8D69-897D1CB5AB1F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66F-40C1-8D69-897D1CB5AB1F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66F-40C1-8D69-897D1CB5AB1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Analyse_réponse2!$A$98:$A$100</c:f>
              <c:strCache>
                <c:ptCount val="2"/>
                <c:pt idx="0">
                  <c:v>Fonctionnement partiel (de l'ordre de 35% à 80%)</c:v>
                </c:pt>
                <c:pt idx="1">
                  <c:v>Fonctionnement normal (de l'ordre de 80% à 100%)</c:v>
                </c:pt>
              </c:strCache>
            </c:strRef>
          </c:cat>
          <c:val>
            <c:numRef>
              <c:f>Analyse_réponse2!$B$98:$B$100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BB0-4487-BE17-3BD6170012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1074460088"/>
        <c:axId val="1074460408"/>
      </c:barChart>
      <c:catAx>
        <c:axId val="1074460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074460408"/>
        <c:crosses val="autoZero"/>
        <c:auto val="1"/>
        <c:lblAlgn val="ctr"/>
        <c:lblOffset val="100"/>
        <c:noMultiLvlLbl val="0"/>
      </c:catAx>
      <c:valAx>
        <c:axId val="1074460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074460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[France Bois Régions - Conjoncture de la filière forêt et bois en région - National V2.xlsx]Analyse_réponse2!Tableau croisé dynamique8</c:name>
    <c:fmtId val="-1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>
            <a:noFill/>
          </a:ln>
          <a:effectLst/>
        </c:spPr>
      </c:pivotFmt>
      <c:pivotFmt>
        <c:idx val="2"/>
        <c:spPr>
          <a:solidFill>
            <a:schemeClr val="accent5"/>
          </a:solidFill>
          <a:ln>
            <a:noFill/>
          </a:ln>
          <a:effectLst/>
        </c:spP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2"/>
          </a:solidFill>
          <a:ln>
            <a:noFill/>
          </a:ln>
          <a:effectLst/>
        </c:spPr>
      </c:pivotFmt>
      <c:pivotFmt>
        <c:idx val="7"/>
        <c:spPr>
          <a:solidFill>
            <a:schemeClr val="accent5"/>
          </a:solidFill>
          <a:ln>
            <a:noFill/>
          </a:ln>
          <a:effectLst/>
        </c:spPr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2"/>
          </a:solidFill>
          <a:ln>
            <a:noFill/>
          </a:ln>
          <a:effectLst/>
        </c:spPr>
      </c:pivotFmt>
      <c:pivotFmt>
        <c:idx val="12"/>
        <c:spPr>
          <a:solidFill>
            <a:schemeClr val="accent5"/>
          </a:solidFill>
          <a:ln>
            <a:noFill/>
          </a:ln>
          <a:effectLst/>
        </c:spPr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</c:pivotFmt>
    </c:pivotFmts>
    <c:plotArea>
      <c:layout>
        <c:manualLayout>
          <c:layoutTarget val="inner"/>
          <c:xMode val="edge"/>
          <c:yMode val="edge"/>
          <c:x val="3.9307503780570477E-2"/>
          <c:y val="1.8694342894638172E-2"/>
          <c:w val="0.9165423858441536"/>
          <c:h val="0.80033394263217095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Analyse_réponse2!$B$96:$B$97</c:f>
              <c:strCache>
                <c:ptCount val="1"/>
                <c:pt idx="0">
                  <c:v>SEM 4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968-4440-A38A-6BB9DAF83ED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968-4440-A38A-6BB9DAF83ED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968-4440-A38A-6BB9DAF83ED2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968-4440-A38A-6BB9DAF83ED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Analyse_réponse2!$A$98:$A$102</c:f>
              <c:strCache>
                <c:ptCount val="4"/>
                <c:pt idx="0">
                  <c:v>Arrêt (0%)</c:v>
                </c:pt>
                <c:pt idx="1">
                  <c:v>Fonctionnement normal (de l'ordre de 80% à 100%)</c:v>
                </c:pt>
                <c:pt idx="2">
                  <c:v>Fonctionnement partiel (de l'ordre de 35% à 80%)</c:v>
                </c:pt>
                <c:pt idx="3">
                  <c:v>Fonctionnement très ralenti (de l'ordre de 1% à 35%)</c:v>
                </c:pt>
              </c:strCache>
            </c:strRef>
          </c:cat>
          <c:val>
            <c:numRef>
              <c:f>Analyse_réponse2!$B$98:$B$102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5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B29-4C99-8112-0F88B8293E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1074460088"/>
        <c:axId val="1074460408"/>
      </c:barChart>
      <c:catAx>
        <c:axId val="1074460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074460408"/>
        <c:crosses val="autoZero"/>
        <c:auto val="1"/>
        <c:lblAlgn val="ctr"/>
        <c:lblOffset val="100"/>
        <c:noMultiLvlLbl val="0"/>
      </c:catAx>
      <c:valAx>
        <c:axId val="1074460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074460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[France Bois Régions - Conjoncture de la filière forêt et bois en région - National V2.xlsx]Analyse_réponse2!Tableau croisé dynamique15</c:name>
    <c:fmtId val="-1"/>
  </c:pivotSource>
  <c:chart>
    <c:autoTitleDeleted val="1"/>
    <c:pivotFmts>
      <c:pivotFmt>
        <c:idx val="0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>
            <a:noFill/>
          </a:ln>
          <a:effectLst/>
        </c:spPr>
      </c:pivotFmt>
      <c:pivotFmt>
        <c:idx val="2"/>
        <c:spPr>
          <a:solidFill>
            <a:schemeClr val="accent4"/>
          </a:solidFill>
          <a:ln>
            <a:noFill/>
          </a:ln>
          <a:effectLst/>
        </c:spPr>
      </c:pivotFmt>
      <c:pivotFmt>
        <c:idx val="3"/>
        <c:spPr>
          <a:solidFill>
            <a:schemeClr val="accent3"/>
          </a:solidFill>
          <a:ln>
            <a:noFill/>
          </a:ln>
          <a:effectLst/>
        </c:spPr>
      </c:pivotFmt>
      <c:pivotFmt>
        <c:idx val="4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3"/>
          </a:solidFill>
          <a:ln>
            <a:noFill/>
          </a:ln>
          <a:effectLst/>
        </c:spPr>
      </c:pivotFmt>
      <c:pivotFmt>
        <c:idx val="6"/>
        <c:spPr>
          <a:solidFill>
            <a:schemeClr val="accent4"/>
          </a:solidFill>
          <a:ln>
            <a:noFill/>
          </a:ln>
          <a:effectLst/>
        </c:spPr>
      </c:pivotFmt>
      <c:pivotFmt>
        <c:idx val="7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3"/>
          </a:solidFill>
          <a:ln>
            <a:noFill/>
          </a:ln>
          <a:effectLst/>
        </c:spPr>
      </c:pivotFmt>
      <c:pivotFmt>
        <c:idx val="9"/>
        <c:spPr>
          <a:solidFill>
            <a:schemeClr val="accent4"/>
          </a:solidFill>
          <a:ln>
            <a:noFill/>
          </a:ln>
          <a:effectLst/>
        </c:spPr>
      </c:pivotFmt>
    </c:pivotFmts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Analyse_réponse2!$B$300:$B$301</c:f>
              <c:strCache>
                <c:ptCount val="1"/>
                <c:pt idx="0">
                  <c:v>SEM 4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B7B-418A-90FA-D64E9645BABB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B7B-418A-90FA-D64E9645BAB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B7B-418A-90FA-D64E9645BAB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Analyse_réponse2!$A$302:$A$304</c:f>
              <c:strCache>
                <c:ptCount val="2"/>
                <c:pt idx="0">
                  <c:v>Stable</c:v>
                </c:pt>
                <c:pt idx="1">
                  <c:v>En progression</c:v>
                </c:pt>
              </c:strCache>
            </c:strRef>
          </c:cat>
          <c:val>
            <c:numRef>
              <c:f>Analyse_réponse2!$B$302:$B$304</c:f>
              <c:numCache>
                <c:formatCode>General</c:formatCode>
                <c:ptCount val="2"/>
                <c:pt idx="0">
                  <c:v>7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B7B-418A-90FA-D64E9645BA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893294840"/>
        <c:axId val="893291640"/>
      </c:barChart>
      <c:catAx>
        <c:axId val="893294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93291640"/>
        <c:crosses val="autoZero"/>
        <c:auto val="1"/>
        <c:lblAlgn val="ctr"/>
        <c:lblOffset val="100"/>
        <c:noMultiLvlLbl val="0"/>
      </c:catAx>
      <c:valAx>
        <c:axId val="893291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93294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[France Bois Régions - Conjoncture de la filière forêt et bois en région - National V2.xlsx]Analyse_réponse2!Tableau croisé dynamique8</c:name>
    <c:fmtId val="-1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>
            <a:noFill/>
          </a:ln>
          <a:effectLst/>
        </c:spPr>
      </c:pivotFmt>
      <c:pivotFmt>
        <c:idx val="2"/>
        <c:spPr>
          <a:solidFill>
            <a:schemeClr val="accent5"/>
          </a:solidFill>
          <a:ln>
            <a:noFill/>
          </a:ln>
          <a:effectLst/>
        </c:spP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2"/>
          </a:solidFill>
          <a:ln>
            <a:noFill/>
          </a:ln>
          <a:effectLst/>
        </c:spPr>
      </c:pivotFmt>
      <c:pivotFmt>
        <c:idx val="7"/>
        <c:spPr>
          <a:solidFill>
            <a:schemeClr val="accent5"/>
          </a:solidFill>
          <a:ln>
            <a:noFill/>
          </a:ln>
          <a:effectLst/>
        </c:spPr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2"/>
          </a:solidFill>
          <a:ln>
            <a:noFill/>
          </a:ln>
          <a:effectLst/>
        </c:spPr>
      </c:pivotFmt>
      <c:pivotFmt>
        <c:idx val="12"/>
        <c:spPr>
          <a:solidFill>
            <a:schemeClr val="accent5"/>
          </a:solidFill>
          <a:ln>
            <a:noFill/>
          </a:ln>
          <a:effectLst/>
        </c:spPr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</c:pivotFmt>
    </c:pivotFmts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Analyse_réponse2!$B$96:$B$97</c:f>
              <c:strCache>
                <c:ptCount val="1"/>
                <c:pt idx="0">
                  <c:v>SEM 4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26C-401D-8565-67E90F7D25DC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26C-401D-8565-67E90F7D25DC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26C-401D-8565-67E90F7D25DC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26C-401D-8565-67E90F7D25D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Analyse_réponse2!$A$98:$A$102</c:f>
              <c:strCache>
                <c:ptCount val="4"/>
                <c:pt idx="0">
                  <c:v>Arrêt (0%)</c:v>
                </c:pt>
                <c:pt idx="1">
                  <c:v>Fonctionnement normal (de l'ordre de 80% à 100%)</c:v>
                </c:pt>
                <c:pt idx="2">
                  <c:v>Fonctionnement partiel (de l'ordre de 35% à 80%)</c:v>
                </c:pt>
                <c:pt idx="3">
                  <c:v>Fonctionnement très ralenti (de l'ordre de 1% à 35%)</c:v>
                </c:pt>
              </c:strCache>
            </c:strRef>
          </c:cat>
          <c:val>
            <c:numRef>
              <c:f>Analyse_réponse2!$B$98:$B$102</c:f>
              <c:numCache>
                <c:formatCode>General</c:formatCode>
                <c:ptCount val="4"/>
                <c:pt idx="0">
                  <c:v>3</c:v>
                </c:pt>
                <c:pt idx="1">
                  <c:v>7</c:v>
                </c:pt>
                <c:pt idx="2">
                  <c:v>9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26C-401D-8565-67E90F7D25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1074460088"/>
        <c:axId val="1074460408"/>
      </c:barChart>
      <c:catAx>
        <c:axId val="1074460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074460408"/>
        <c:crosses val="autoZero"/>
        <c:auto val="1"/>
        <c:lblAlgn val="ctr"/>
        <c:lblOffset val="100"/>
        <c:noMultiLvlLbl val="0"/>
      </c:catAx>
      <c:valAx>
        <c:axId val="1074460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074460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[France Bois Régions - Conjoncture de la filière forêt et bois en région - National V2.xlsx]Analyse_réponse2!Tableau croisé dynamique15</c:name>
    <c:fmtId val="-1"/>
  </c:pivotSource>
  <c:chart>
    <c:autoTitleDeleted val="1"/>
    <c:pivotFmts>
      <c:pivotFmt>
        <c:idx val="0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>
            <a:noFill/>
          </a:ln>
          <a:effectLst/>
        </c:spPr>
      </c:pivotFmt>
      <c:pivotFmt>
        <c:idx val="2"/>
        <c:spPr>
          <a:solidFill>
            <a:schemeClr val="accent4"/>
          </a:solidFill>
          <a:ln>
            <a:noFill/>
          </a:ln>
          <a:effectLst/>
        </c:spPr>
      </c:pivotFmt>
      <c:pivotFmt>
        <c:idx val="3"/>
        <c:spPr>
          <a:solidFill>
            <a:schemeClr val="accent3"/>
          </a:solidFill>
          <a:ln>
            <a:noFill/>
          </a:ln>
          <a:effectLst/>
        </c:spPr>
      </c:pivotFmt>
      <c:pivotFmt>
        <c:idx val="4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2"/>
          </a:solidFill>
          <a:ln>
            <a:noFill/>
          </a:ln>
          <a:effectLst/>
        </c:spPr>
      </c:pivotFmt>
      <c:pivotFmt>
        <c:idx val="6"/>
        <c:spPr>
          <a:solidFill>
            <a:schemeClr val="accent3"/>
          </a:solidFill>
          <a:ln>
            <a:noFill/>
          </a:ln>
          <a:effectLst/>
        </c:spPr>
      </c:pivotFmt>
      <c:pivotFmt>
        <c:idx val="7"/>
        <c:spPr>
          <a:solidFill>
            <a:schemeClr val="accent4"/>
          </a:solidFill>
          <a:ln>
            <a:noFill/>
          </a:ln>
          <a:effectLst/>
        </c:spPr>
      </c:pivotFmt>
      <c:pivotFmt>
        <c:idx val="8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2"/>
          </a:solidFill>
          <a:ln>
            <a:noFill/>
          </a:ln>
          <a:effectLst/>
        </c:spPr>
      </c:pivotFmt>
      <c:pivotFmt>
        <c:idx val="10"/>
        <c:spPr>
          <a:solidFill>
            <a:schemeClr val="accent3"/>
          </a:solidFill>
          <a:ln>
            <a:noFill/>
          </a:ln>
          <a:effectLst/>
        </c:spPr>
      </c:pivotFmt>
      <c:pivotFmt>
        <c:idx val="11"/>
        <c:spPr>
          <a:solidFill>
            <a:schemeClr val="accent4"/>
          </a:solidFill>
          <a:ln>
            <a:noFill/>
          </a:ln>
          <a:effectLst/>
        </c:spPr>
      </c:pivotFmt>
    </c:pivotFmts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Analyse_réponse2!$B$300:$B$301</c:f>
              <c:strCache>
                <c:ptCount val="1"/>
                <c:pt idx="0">
                  <c:v>SEM 4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DFD-436C-9E43-600E7195A83C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DFD-436C-9E43-600E7195A83C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DFD-436C-9E43-600E7195A83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Analyse_réponse2!$A$302:$A$305</c:f>
              <c:strCache>
                <c:ptCount val="3"/>
                <c:pt idx="0">
                  <c:v>En régression</c:v>
                </c:pt>
                <c:pt idx="1">
                  <c:v>Stable</c:v>
                </c:pt>
                <c:pt idx="2">
                  <c:v>En progression</c:v>
                </c:pt>
              </c:strCache>
            </c:strRef>
          </c:cat>
          <c:val>
            <c:numRef>
              <c:f>Analyse_réponse2!$B$302:$B$305</c:f>
              <c:numCache>
                <c:formatCode>General</c:formatCode>
                <c:ptCount val="3"/>
                <c:pt idx="0">
                  <c:v>3</c:v>
                </c:pt>
                <c:pt idx="1">
                  <c:v>16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DFD-436C-9E43-600E7195A8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893294840"/>
        <c:axId val="893291640"/>
      </c:barChart>
      <c:catAx>
        <c:axId val="893294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93291640"/>
        <c:crosses val="autoZero"/>
        <c:auto val="1"/>
        <c:lblAlgn val="ctr"/>
        <c:lblOffset val="100"/>
        <c:noMultiLvlLbl val="0"/>
      </c:catAx>
      <c:valAx>
        <c:axId val="893291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93294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[France Bois Régions - Conjoncture de la filière forêt et bois en région - National V2.xlsx]Analyse_réponse2!Tableau croisé dynamique8</c:name>
    <c:fmtId val="-1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>
            <a:noFill/>
          </a:ln>
          <a:effectLst/>
        </c:spPr>
      </c:pivotFmt>
      <c:pivotFmt>
        <c:idx val="2"/>
        <c:spPr>
          <a:solidFill>
            <a:schemeClr val="accent5"/>
          </a:solidFill>
          <a:ln>
            <a:noFill/>
          </a:ln>
          <a:effectLst/>
        </c:spP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2"/>
          </a:solidFill>
          <a:ln>
            <a:noFill/>
          </a:ln>
          <a:effectLst/>
        </c:spPr>
      </c:pivotFmt>
      <c:pivotFmt>
        <c:idx val="7"/>
        <c:spPr>
          <a:solidFill>
            <a:schemeClr val="accent5"/>
          </a:solidFill>
          <a:ln>
            <a:noFill/>
          </a:ln>
          <a:effectLst/>
        </c:spPr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2"/>
          </a:solidFill>
          <a:ln>
            <a:noFill/>
          </a:ln>
          <a:effectLst/>
        </c:spPr>
      </c:pivotFmt>
      <c:pivotFmt>
        <c:idx val="12"/>
        <c:spPr>
          <a:solidFill>
            <a:schemeClr val="accent5"/>
          </a:solidFill>
          <a:ln>
            <a:noFill/>
          </a:ln>
          <a:effectLst/>
        </c:spPr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</c:pivotFmt>
    </c:pivotFmts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Analyse_réponse2!$B$96:$B$97</c:f>
              <c:strCache>
                <c:ptCount val="1"/>
                <c:pt idx="0">
                  <c:v>SEM 4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602-45CC-951E-F213E4667C9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602-45CC-951E-F213E4667C9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602-45CC-951E-F213E4667C9A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602-45CC-951E-F213E4667C9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Analyse_réponse2!$A$98:$A$102</c:f>
              <c:strCache>
                <c:ptCount val="4"/>
                <c:pt idx="0">
                  <c:v>Arrêt (0%)</c:v>
                </c:pt>
                <c:pt idx="1">
                  <c:v>Fonctionnement normal (de l'ordre de 80% à 100%)</c:v>
                </c:pt>
                <c:pt idx="2">
                  <c:v>Fonctionnement partiel (de l'ordre de 35% à 80%)</c:v>
                </c:pt>
                <c:pt idx="3">
                  <c:v>Fonctionnement très ralenti (de l'ordre de 1% à 35%)</c:v>
                </c:pt>
              </c:strCache>
            </c:strRef>
          </c:cat>
          <c:val>
            <c:numRef>
              <c:f>Analyse_réponse2!$B$98:$B$102</c:f>
              <c:numCache>
                <c:formatCode>General</c:formatCode>
                <c:ptCount val="4"/>
                <c:pt idx="0">
                  <c:v>6</c:v>
                </c:pt>
                <c:pt idx="1">
                  <c:v>14</c:v>
                </c:pt>
                <c:pt idx="2">
                  <c:v>24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0B9-4728-866B-E31533DD3D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1074460088"/>
        <c:axId val="1074460408"/>
      </c:barChart>
      <c:catAx>
        <c:axId val="1074460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074460408"/>
        <c:crosses val="autoZero"/>
        <c:auto val="1"/>
        <c:lblAlgn val="ctr"/>
        <c:lblOffset val="100"/>
        <c:noMultiLvlLbl val="0"/>
      </c:catAx>
      <c:valAx>
        <c:axId val="1074460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074460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[France Bois Régions - Conjoncture de la filière forêt et bois en région - National V2.xlsx]Analyse_réponse2!Tableau croisé dynamique4</c:name>
    <c:fmtId val="-1"/>
  </c:pivotSource>
  <c:chart>
    <c:autoTitleDeleted val="1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/>
      <c:pieChart>
        <c:varyColors val="1"/>
        <c:ser>
          <c:idx val="0"/>
          <c:order val="0"/>
          <c:tx>
            <c:strRef>
              <c:f>Analyse_réponse2!$B$23:$B$24</c:f>
              <c:strCache>
                <c:ptCount val="1"/>
                <c:pt idx="0">
                  <c:v>SEM 4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FD6-4309-AE2C-AD0B46A0AAC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FD6-4309-AE2C-AD0B46A0AAC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FD6-4309-AE2C-AD0B46A0AAC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FD6-4309-AE2C-AD0B46A0AAC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FD6-4309-AE2C-AD0B46A0AAC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FD6-4309-AE2C-AD0B46A0AAC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2FD6-4309-AE2C-AD0B46A0AACD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2FD6-4309-AE2C-AD0B46A0AACD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2FD6-4309-AE2C-AD0B46A0AACD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2FD6-4309-AE2C-AD0B46A0AAC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Analyse_réponse2!$A$25:$A$35</c:f>
              <c:strCache>
                <c:ptCount val="10"/>
                <c:pt idx="0">
                  <c:v>Auvergne-Rhône-Alpes</c:v>
                </c:pt>
                <c:pt idx="1">
                  <c:v>Bourgogne-Franche-Comté</c:v>
                </c:pt>
                <c:pt idx="2">
                  <c:v>Bretagne</c:v>
                </c:pt>
                <c:pt idx="3">
                  <c:v>Centre-Val de Loire</c:v>
                </c:pt>
                <c:pt idx="4">
                  <c:v>Grand Est</c:v>
                </c:pt>
                <c:pt idx="5">
                  <c:v>Hauts-de-France</c:v>
                </c:pt>
                <c:pt idx="6">
                  <c:v>Île-de-France</c:v>
                </c:pt>
                <c:pt idx="7">
                  <c:v>Normandie</c:v>
                </c:pt>
                <c:pt idx="8">
                  <c:v>Nouvelle-Aquitaine</c:v>
                </c:pt>
                <c:pt idx="9">
                  <c:v>Pays de la Loire</c:v>
                </c:pt>
              </c:strCache>
            </c:strRef>
          </c:cat>
          <c:val>
            <c:numRef>
              <c:f>Analyse_réponse2!$B$25:$B$35</c:f>
              <c:numCache>
                <c:formatCode>General</c:formatCode>
                <c:ptCount val="10"/>
                <c:pt idx="0">
                  <c:v>105</c:v>
                </c:pt>
                <c:pt idx="1">
                  <c:v>39</c:v>
                </c:pt>
                <c:pt idx="2">
                  <c:v>49</c:v>
                </c:pt>
                <c:pt idx="3">
                  <c:v>10</c:v>
                </c:pt>
                <c:pt idx="4">
                  <c:v>72</c:v>
                </c:pt>
                <c:pt idx="5">
                  <c:v>23</c:v>
                </c:pt>
                <c:pt idx="6">
                  <c:v>19</c:v>
                </c:pt>
                <c:pt idx="7">
                  <c:v>32</c:v>
                </c:pt>
                <c:pt idx="8">
                  <c:v>13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59-4D1F-827A-B5C159E2C8D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[France Bois Régions - Conjoncture de la filière forêt et bois en région - National V2.xlsx]Analyse_réponse2!Tableau croisé dynamique15</c:name>
    <c:fmtId val="-1"/>
  </c:pivotSource>
  <c:chart>
    <c:autoTitleDeleted val="1"/>
    <c:pivotFmts>
      <c:pivotFmt>
        <c:idx val="0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>
            <a:noFill/>
          </a:ln>
          <a:effectLst/>
        </c:spPr>
      </c:pivotFmt>
      <c:pivotFmt>
        <c:idx val="2"/>
        <c:spPr>
          <a:solidFill>
            <a:schemeClr val="accent4"/>
          </a:solidFill>
          <a:ln>
            <a:noFill/>
          </a:ln>
          <a:effectLst/>
        </c:spPr>
      </c:pivotFmt>
      <c:pivotFmt>
        <c:idx val="3"/>
        <c:spPr>
          <a:solidFill>
            <a:schemeClr val="accent3"/>
          </a:solidFill>
          <a:ln>
            <a:noFill/>
          </a:ln>
          <a:effectLst/>
        </c:spPr>
      </c:pivotFmt>
      <c:pivotFmt>
        <c:idx val="4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2"/>
          </a:solidFill>
          <a:ln>
            <a:noFill/>
          </a:ln>
          <a:effectLst/>
        </c:spPr>
      </c:pivotFmt>
      <c:pivotFmt>
        <c:idx val="6"/>
        <c:spPr>
          <a:solidFill>
            <a:schemeClr val="accent3"/>
          </a:solidFill>
          <a:ln>
            <a:noFill/>
          </a:ln>
          <a:effectLst/>
        </c:spPr>
      </c:pivotFmt>
      <c:pivotFmt>
        <c:idx val="7"/>
        <c:spPr>
          <a:solidFill>
            <a:schemeClr val="accent4"/>
          </a:solidFill>
          <a:ln>
            <a:noFill/>
          </a:ln>
          <a:effectLst/>
        </c:spPr>
      </c:pivotFmt>
      <c:pivotFmt>
        <c:idx val="8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2"/>
          </a:solidFill>
          <a:ln>
            <a:noFill/>
          </a:ln>
          <a:effectLst/>
        </c:spPr>
      </c:pivotFmt>
      <c:pivotFmt>
        <c:idx val="10"/>
        <c:spPr>
          <a:solidFill>
            <a:schemeClr val="accent3"/>
          </a:solidFill>
          <a:ln>
            <a:noFill/>
          </a:ln>
          <a:effectLst/>
        </c:spPr>
      </c:pivotFmt>
      <c:pivotFmt>
        <c:idx val="11"/>
        <c:spPr>
          <a:solidFill>
            <a:schemeClr val="accent4"/>
          </a:solidFill>
          <a:ln>
            <a:noFill/>
          </a:ln>
          <a:effectLst/>
        </c:spPr>
      </c:pivotFmt>
    </c:pivotFmts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Analyse_réponse2!$B$300:$B$301</c:f>
              <c:strCache>
                <c:ptCount val="1"/>
                <c:pt idx="0">
                  <c:v>SEM 4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696-4C85-8EB9-67395B035D90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696-4C85-8EB9-67395B035D9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696-4C85-8EB9-67395B035D9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Analyse_réponse2!$A$302:$A$305</c:f>
              <c:strCache>
                <c:ptCount val="3"/>
                <c:pt idx="0">
                  <c:v>En régression</c:v>
                </c:pt>
                <c:pt idx="1">
                  <c:v>Stable</c:v>
                </c:pt>
                <c:pt idx="2">
                  <c:v>En progression</c:v>
                </c:pt>
              </c:strCache>
            </c:strRef>
          </c:cat>
          <c:val>
            <c:numRef>
              <c:f>Analyse_réponse2!$B$302:$B$305</c:f>
              <c:numCache>
                <c:formatCode>General</c:formatCode>
                <c:ptCount val="3"/>
                <c:pt idx="0">
                  <c:v>2</c:v>
                </c:pt>
                <c:pt idx="1">
                  <c:v>32</c:v>
                </c:pt>
                <c:pt idx="2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696-4C85-8EB9-67395B035D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893294840"/>
        <c:axId val="893291640"/>
      </c:barChart>
      <c:catAx>
        <c:axId val="893294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93291640"/>
        <c:crosses val="autoZero"/>
        <c:auto val="1"/>
        <c:lblAlgn val="ctr"/>
        <c:lblOffset val="100"/>
        <c:noMultiLvlLbl val="0"/>
      </c:catAx>
      <c:valAx>
        <c:axId val="893291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93294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[France Bois Régions - Conjoncture de la filière forêt et bois en région - National V2.xlsx]Analyse_réponses!Tableau croisé dynamique18</c:name>
    <c:fmtId val="-1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</c:pivotFmt>
      <c:pivotFmt>
        <c:idx val="7"/>
        <c:spPr>
          <a:solidFill>
            <a:schemeClr val="accent2"/>
          </a:solidFill>
          <a:ln>
            <a:noFill/>
          </a:ln>
          <a:effectLst/>
        </c:spPr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</c:pivotFmt>
      <c:pivotFmt>
        <c:idx val="9"/>
        <c:spPr>
          <a:solidFill>
            <a:schemeClr val="accent5"/>
          </a:solidFill>
          <a:ln>
            <a:noFill/>
          </a:ln>
          <a:effectLst/>
        </c:spPr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</c:pivotFmt>
      <c:pivotFmt>
        <c:idx val="11"/>
        <c:spPr>
          <a:solidFill>
            <a:srgbClr val="92D050"/>
          </a:solidFill>
          <a:ln>
            <a:noFill/>
          </a:ln>
          <a:effectLst/>
        </c:spPr>
      </c:pivotFmt>
      <c:pivotFmt>
        <c:idx val="12"/>
        <c:spPr>
          <a:solidFill>
            <a:schemeClr val="accent6"/>
          </a:solidFill>
          <a:ln>
            <a:noFill/>
          </a:ln>
          <a:effectLst/>
        </c:spPr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chemeClr val="accent5"/>
          </a:solidFill>
          <a:ln>
            <a:noFill/>
          </a:ln>
          <a:effectLst/>
        </c:spPr>
      </c:pivotFmt>
      <c:pivotFmt>
        <c:idx val="15"/>
        <c:spPr>
          <a:solidFill>
            <a:schemeClr val="accent1"/>
          </a:solidFill>
          <a:ln>
            <a:noFill/>
          </a:ln>
          <a:effectLst/>
        </c:spPr>
      </c:pivotFmt>
      <c:pivotFmt>
        <c:idx val="16"/>
        <c:spPr>
          <a:solidFill>
            <a:srgbClr val="92D050"/>
          </a:solidFill>
          <a:ln>
            <a:noFill/>
          </a:ln>
          <a:effectLst/>
        </c:spPr>
      </c:pivotFmt>
      <c:pivotFmt>
        <c:idx val="17"/>
        <c:spPr>
          <a:solidFill>
            <a:schemeClr val="accent1"/>
          </a:solidFill>
          <a:ln>
            <a:noFill/>
          </a:ln>
          <a:effectLst/>
        </c:spPr>
      </c:pivotFmt>
      <c:pivotFmt>
        <c:idx val="18"/>
        <c:spPr>
          <a:solidFill>
            <a:schemeClr val="accent6"/>
          </a:solidFill>
          <a:ln>
            <a:noFill/>
          </a:ln>
          <a:effectLst/>
        </c:spPr>
      </c:pivotFmt>
      <c:pivotFmt>
        <c:idx val="1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0"/>
        <c:spPr>
          <a:solidFill>
            <a:schemeClr val="accent5"/>
          </a:solidFill>
          <a:ln>
            <a:noFill/>
          </a:ln>
          <a:effectLst/>
        </c:spPr>
      </c:pivotFmt>
      <c:pivotFmt>
        <c:idx val="21"/>
        <c:spPr>
          <a:solidFill>
            <a:schemeClr val="accent1"/>
          </a:solidFill>
          <a:ln>
            <a:noFill/>
          </a:ln>
          <a:effectLst/>
        </c:spPr>
      </c:pivotFmt>
      <c:pivotFmt>
        <c:idx val="22"/>
        <c:spPr>
          <a:solidFill>
            <a:srgbClr val="92D050"/>
          </a:solidFill>
          <a:ln>
            <a:noFill/>
          </a:ln>
          <a:effectLst/>
        </c:spPr>
      </c:pivotFmt>
      <c:pivotFmt>
        <c:idx val="23"/>
        <c:spPr>
          <a:solidFill>
            <a:schemeClr val="accent1"/>
          </a:solidFill>
          <a:ln>
            <a:noFill/>
          </a:ln>
          <a:effectLst/>
        </c:spPr>
      </c:pivotFmt>
      <c:pivotFmt>
        <c:idx val="24"/>
        <c:spPr>
          <a:solidFill>
            <a:schemeClr val="accent6"/>
          </a:solidFill>
          <a:ln>
            <a:noFill/>
          </a:ln>
          <a:effectLst/>
        </c:spPr>
      </c:pivotFmt>
    </c:pivotFmts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Analyse_réponses!$B$187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C86-495E-B90B-387C1D4FA7D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C86-495E-B90B-387C1D4FA7D8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AC86-495E-B90B-387C1D4FA7D8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AC86-495E-B90B-387C1D4FA7D8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AC86-495E-B90B-387C1D4FA7D8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AC86-495E-B90B-387C1D4FA7D8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AC86-495E-B90B-387C1D4FA7D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Analyse_réponses!$A$188:$A$193</c:f>
              <c:strCache>
                <c:ptCount val="5"/>
                <c:pt idx="0">
                  <c:v>25%</c:v>
                </c:pt>
                <c:pt idx="1">
                  <c:v>50%</c:v>
                </c:pt>
                <c:pt idx="2">
                  <c:v>75%</c:v>
                </c:pt>
                <c:pt idx="3">
                  <c:v>100%</c:v>
                </c:pt>
                <c:pt idx="4">
                  <c:v>Sans objet</c:v>
                </c:pt>
              </c:strCache>
            </c:strRef>
          </c:cat>
          <c:val>
            <c:numRef>
              <c:f>Analyse_réponses!$B$188:$B$193</c:f>
              <c:numCache>
                <c:formatCode>General</c:formatCode>
                <c:ptCount val="5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C86-495E-B90B-387C1D4FA7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718865272"/>
        <c:axId val="718876472"/>
      </c:barChart>
      <c:catAx>
        <c:axId val="718865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718876472"/>
        <c:crosses val="autoZero"/>
        <c:auto val="1"/>
        <c:lblAlgn val="ctr"/>
        <c:lblOffset val="100"/>
        <c:noMultiLvlLbl val="0"/>
      </c:catAx>
      <c:valAx>
        <c:axId val="718876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718865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[France Bois Régions - Conjoncture de la filière forêt et bois en région - National V2.xlsx]Analyse_réponse2!Tableau croisé dynamique15</c:name>
    <c:fmtId val="-1"/>
  </c:pivotSource>
  <c:chart>
    <c:autoTitleDeleted val="1"/>
    <c:pivotFmts>
      <c:pivotFmt>
        <c:idx val="0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>
            <a:noFill/>
          </a:ln>
          <a:effectLst/>
        </c:spPr>
      </c:pivotFmt>
      <c:pivotFmt>
        <c:idx val="2"/>
        <c:spPr>
          <a:solidFill>
            <a:schemeClr val="accent4"/>
          </a:solidFill>
          <a:ln>
            <a:noFill/>
          </a:ln>
          <a:effectLst/>
        </c:spPr>
      </c:pivotFmt>
      <c:pivotFmt>
        <c:idx val="3"/>
        <c:spPr>
          <a:solidFill>
            <a:schemeClr val="accent3"/>
          </a:solidFill>
          <a:ln>
            <a:noFill/>
          </a:ln>
          <a:effectLst/>
        </c:spPr>
      </c:pivotFmt>
      <c:pivotFmt>
        <c:idx val="4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2"/>
          </a:solidFill>
          <a:ln>
            <a:noFill/>
          </a:ln>
          <a:effectLst/>
        </c:spPr>
      </c:pivotFmt>
      <c:pivotFmt>
        <c:idx val="6"/>
        <c:spPr>
          <a:solidFill>
            <a:schemeClr val="accent3"/>
          </a:solidFill>
          <a:ln>
            <a:noFill/>
          </a:ln>
          <a:effectLst/>
        </c:spPr>
      </c:pivotFmt>
      <c:pivotFmt>
        <c:idx val="7"/>
        <c:spPr>
          <a:solidFill>
            <a:schemeClr val="accent4"/>
          </a:solidFill>
          <a:ln>
            <a:noFill/>
          </a:ln>
          <a:effectLst/>
        </c:spPr>
      </c:pivotFmt>
      <c:pivotFmt>
        <c:idx val="8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2"/>
          </a:solidFill>
          <a:ln>
            <a:noFill/>
          </a:ln>
          <a:effectLst/>
        </c:spPr>
      </c:pivotFmt>
      <c:pivotFmt>
        <c:idx val="10"/>
        <c:spPr>
          <a:solidFill>
            <a:schemeClr val="accent3"/>
          </a:solidFill>
          <a:ln>
            <a:noFill/>
          </a:ln>
          <a:effectLst/>
        </c:spPr>
      </c:pivotFmt>
      <c:pivotFmt>
        <c:idx val="11"/>
        <c:spPr>
          <a:solidFill>
            <a:schemeClr val="accent4"/>
          </a:solidFill>
          <a:ln>
            <a:noFill/>
          </a:ln>
          <a:effectLst/>
        </c:spPr>
      </c:pivotFmt>
    </c:pivotFmts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Analyse_réponse2!$B$300:$B$301</c:f>
              <c:strCache>
                <c:ptCount val="1"/>
                <c:pt idx="0">
                  <c:v>SEM 4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96B-499D-AAA5-2C03F6FB7B34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96B-499D-AAA5-2C03F6FB7B34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96B-499D-AAA5-2C03F6FB7B3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Analyse_réponse2!$A$302:$A$305</c:f>
              <c:strCache>
                <c:ptCount val="3"/>
                <c:pt idx="0">
                  <c:v>En régression</c:v>
                </c:pt>
                <c:pt idx="1">
                  <c:v>Stable</c:v>
                </c:pt>
                <c:pt idx="2">
                  <c:v>En progression</c:v>
                </c:pt>
              </c:strCache>
            </c:strRef>
          </c:cat>
          <c:val>
            <c:numRef>
              <c:f>Analyse_réponse2!$B$302:$B$305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F8A-4F51-8603-99089D3B5B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893294840"/>
        <c:axId val="893291640"/>
      </c:barChart>
      <c:catAx>
        <c:axId val="893294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93291640"/>
        <c:crosses val="autoZero"/>
        <c:auto val="1"/>
        <c:lblAlgn val="ctr"/>
        <c:lblOffset val="100"/>
        <c:noMultiLvlLbl val="0"/>
      </c:catAx>
      <c:valAx>
        <c:axId val="893291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93294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[France Bois Régions - Conjoncture de la filière forêt et bois en région - National V2.xlsx]Analyse_réponse2!Tableau croisé dynamique8</c:name>
    <c:fmtId val="-1"/>
  </c:pivotSource>
  <c:chart>
    <c:autoTitleDeleted val="1"/>
    <c:pivotFmts>
      <c:pivotFmt>
        <c:idx val="0"/>
        <c:spPr>
          <a:solidFill>
            <a:schemeClr val="accent5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>
            <a:noFill/>
          </a:ln>
          <a:effectLst/>
        </c:spPr>
      </c:pivotFmt>
      <c:pivotFmt>
        <c:idx val="2"/>
        <c:spPr>
          <a:solidFill>
            <a:schemeClr val="accent4"/>
          </a:solidFill>
          <a:ln>
            <a:noFill/>
          </a:ln>
          <a:effectLst/>
        </c:spPr>
      </c:pivotFmt>
      <c:pivotFmt>
        <c:idx val="3"/>
        <c:spPr>
          <a:solidFill>
            <a:schemeClr val="accent5"/>
          </a:solidFill>
          <a:ln>
            <a:noFill/>
          </a:ln>
          <a:effectLst/>
        </c:spPr>
      </c:pivotFmt>
      <c:pivotFmt>
        <c:idx val="4"/>
        <c:spPr>
          <a:solidFill>
            <a:schemeClr val="accent2"/>
          </a:solidFill>
          <a:ln>
            <a:noFill/>
          </a:ln>
          <a:effectLst/>
        </c:spPr>
      </c:pivotFmt>
      <c:pivotFmt>
        <c:idx val="5"/>
        <c:spPr>
          <a:solidFill>
            <a:schemeClr val="accent5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2"/>
          </a:solidFill>
          <a:ln>
            <a:noFill/>
          </a:ln>
          <a:effectLst/>
        </c:spPr>
      </c:pivotFmt>
      <c:pivotFmt>
        <c:idx val="7"/>
        <c:spPr>
          <a:solidFill>
            <a:schemeClr val="accent5"/>
          </a:solidFill>
          <a:ln>
            <a:noFill/>
          </a:ln>
          <a:effectLst/>
        </c:spPr>
      </c:pivotFmt>
      <c:pivotFmt>
        <c:idx val="8"/>
        <c:spPr>
          <a:solidFill>
            <a:schemeClr val="accent5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2"/>
          </a:solidFill>
          <a:ln>
            <a:noFill/>
          </a:ln>
          <a:effectLst/>
        </c:spPr>
      </c:pivotFmt>
      <c:pivotFmt>
        <c:idx val="10"/>
        <c:spPr>
          <a:solidFill>
            <a:schemeClr val="accent5"/>
          </a:solidFill>
          <a:ln>
            <a:noFill/>
          </a:ln>
          <a:effectLst/>
        </c:spPr>
      </c:pivotFmt>
    </c:pivotFmts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Analyse_réponse2!$B$96:$B$97</c:f>
              <c:strCache>
                <c:ptCount val="1"/>
                <c:pt idx="0">
                  <c:v>SEM 4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796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6F7-4A92-8539-A8C7627285B1}"/>
              </c:ext>
            </c:extLst>
          </c:dPt>
          <c:dPt>
            <c:idx val="1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6F7-4A92-8539-A8C7627285B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6F7-4A92-8539-A8C7627285B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6F7-4A92-8539-A8C7627285B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Analyse_réponse2!$A$98:$A$100</c:f>
              <c:strCache>
                <c:ptCount val="2"/>
                <c:pt idx="0">
                  <c:v>Fonctionnement très ralenti (de l'ordre de 1% à 35%)</c:v>
                </c:pt>
                <c:pt idx="1">
                  <c:v>Fonctionnement partiel (de l'ordre de 35% à 80%)</c:v>
                </c:pt>
              </c:strCache>
            </c:strRef>
          </c:cat>
          <c:val>
            <c:numRef>
              <c:f>Analyse_réponse2!$B$98:$B$100</c:f>
              <c:numCache>
                <c:formatCode>General</c:formatCode>
                <c:ptCount val="2"/>
                <c:pt idx="0">
                  <c:v>8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058-4555-A93C-409B80AC04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1074460088"/>
        <c:axId val="1074460408"/>
      </c:barChart>
      <c:catAx>
        <c:axId val="1074460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074460408"/>
        <c:crosses val="autoZero"/>
        <c:auto val="1"/>
        <c:lblAlgn val="ctr"/>
        <c:lblOffset val="100"/>
        <c:noMultiLvlLbl val="0"/>
      </c:catAx>
      <c:valAx>
        <c:axId val="1074460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074460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[France Bois Régions - Conjoncture de la filière forêt et bois en région - National V2.xlsx]Analyse_réponse2!Tableau croisé dynamique15</c:name>
    <c:fmtId val="-1"/>
  </c:pivotSource>
  <c:chart>
    <c:autoTitleDeleted val="1"/>
    <c:pivotFmts>
      <c:pivotFmt>
        <c:idx val="0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>
            <a:noFill/>
          </a:ln>
          <a:effectLst/>
        </c:spPr>
      </c:pivotFmt>
      <c:pivotFmt>
        <c:idx val="2"/>
        <c:spPr>
          <a:solidFill>
            <a:schemeClr val="accent4"/>
          </a:solidFill>
          <a:ln>
            <a:noFill/>
          </a:ln>
          <a:effectLst/>
        </c:spPr>
      </c:pivotFmt>
      <c:pivotFmt>
        <c:idx val="3"/>
        <c:spPr>
          <a:solidFill>
            <a:schemeClr val="accent3"/>
          </a:solidFill>
          <a:ln>
            <a:noFill/>
          </a:ln>
          <a:effectLst/>
        </c:spPr>
      </c:pivotFmt>
      <c:pivotFmt>
        <c:idx val="4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2"/>
          </a:solidFill>
          <a:ln>
            <a:noFill/>
          </a:ln>
          <a:effectLst/>
        </c:spPr>
      </c:pivotFmt>
      <c:pivotFmt>
        <c:idx val="6"/>
        <c:spPr>
          <a:solidFill>
            <a:schemeClr val="accent3"/>
          </a:solidFill>
          <a:ln>
            <a:noFill/>
          </a:ln>
          <a:effectLst/>
        </c:spPr>
      </c:pivotFmt>
      <c:pivotFmt>
        <c:idx val="7"/>
        <c:spPr>
          <a:solidFill>
            <a:schemeClr val="accent4"/>
          </a:solidFill>
          <a:ln>
            <a:noFill/>
          </a:ln>
          <a:effectLst/>
        </c:spPr>
      </c:pivotFmt>
      <c:pivotFmt>
        <c:idx val="8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2"/>
          </a:solidFill>
          <a:ln>
            <a:noFill/>
          </a:ln>
          <a:effectLst/>
        </c:spPr>
      </c:pivotFmt>
      <c:pivotFmt>
        <c:idx val="10"/>
        <c:spPr>
          <a:solidFill>
            <a:schemeClr val="accent3"/>
          </a:solidFill>
          <a:ln>
            <a:noFill/>
          </a:ln>
          <a:effectLst/>
        </c:spPr>
      </c:pivotFmt>
      <c:pivotFmt>
        <c:idx val="11"/>
        <c:spPr>
          <a:solidFill>
            <a:schemeClr val="accent4"/>
          </a:solidFill>
          <a:ln>
            <a:noFill/>
          </a:ln>
          <a:effectLst/>
        </c:spPr>
      </c:pivotFmt>
    </c:pivotFmts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Analyse_réponse2!$B$300:$B$301</c:f>
              <c:strCache>
                <c:ptCount val="1"/>
                <c:pt idx="0">
                  <c:v>SEM 4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CEA-4A6E-9F02-F96BDB4FA464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CEA-4A6E-9F02-F96BDB4FA464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CEA-4A6E-9F02-F96BDB4FA46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Analyse_réponse2!$A$302:$A$305</c:f>
              <c:strCache>
                <c:ptCount val="3"/>
                <c:pt idx="0">
                  <c:v>En régression</c:v>
                </c:pt>
                <c:pt idx="1">
                  <c:v>Stable</c:v>
                </c:pt>
                <c:pt idx="2">
                  <c:v>En progression</c:v>
                </c:pt>
              </c:strCache>
            </c:strRef>
          </c:cat>
          <c:val>
            <c:numRef>
              <c:f>Analyse_réponse2!$B$302:$B$305</c:f>
              <c:numCache>
                <c:formatCode>General</c:formatCode>
                <c:ptCount val="3"/>
                <c:pt idx="0">
                  <c:v>6</c:v>
                </c:pt>
                <c:pt idx="1">
                  <c:v>24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CEA-4A6E-9F02-F96BDB4FA4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893294840"/>
        <c:axId val="893291640"/>
      </c:barChart>
      <c:catAx>
        <c:axId val="893294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93291640"/>
        <c:crosses val="autoZero"/>
        <c:auto val="1"/>
        <c:lblAlgn val="ctr"/>
        <c:lblOffset val="100"/>
        <c:noMultiLvlLbl val="0"/>
      </c:catAx>
      <c:valAx>
        <c:axId val="893291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93294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[France Bois Régions - Conjoncture de la filière forêt et bois en région - National V2.xlsx]Analyse_réponse2!Tableau croisé dynamique8</c:name>
    <c:fmtId val="-1"/>
  </c:pivotSource>
  <c:chart>
    <c:autoTitleDeleted val="1"/>
    <c:pivotFmts>
      <c:pivotFmt>
        <c:idx val="0"/>
        <c:spPr>
          <a:solidFill>
            <a:schemeClr val="accent5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>
            <a:noFill/>
          </a:ln>
          <a:effectLst/>
        </c:spPr>
      </c:pivotFmt>
      <c:pivotFmt>
        <c:idx val="2"/>
        <c:spPr>
          <a:solidFill>
            <a:schemeClr val="accent4"/>
          </a:solidFill>
          <a:ln>
            <a:noFill/>
          </a:ln>
          <a:effectLst/>
        </c:spPr>
      </c:pivotFmt>
      <c:pivotFmt>
        <c:idx val="3"/>
        <c:spPr>
          <a:solidFill>
            <a:schemeClr val="accent5"/>
          </a:solidFill>
          <a:ln>
            <a:noFill/>
          </a:ln>
          <a:effectLst/>
        </c:spPr>
      </c:pivotFmt>
      <c:pivotFmt>
        <c:idx val="4"/>
        <c:spPr>
          <a:solidFill>
            <a:schemeClr val="accent2"/>
          </a:solidFill>
          <a:ln>
            <a:noFill/>
          </a:ln>
          <a:effectLst/>
        </c:spPr>
      </c:pivotFmt>
      <c:pivotFmt>
        <c:idx val="5"/>
        <c:spPr>
          <a:solidFill>
            <a:schemeClr val="accent5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2"/>
          </a:solidFill>
          <a:ln>
            <a:noFill/>
          </a:ln>
          <a:effectLst/>
        </c:spPr>
      </c:pivotFmt>
      <c:pivotFmt>
        <c:idx val="7"/>
        <c:spPr>
          <a:solidFill>
            <a:schemeClr val="accent5"/>
          </a:solidFill>
          <a:ln>
            <a:noFill/>
          </a:ln>
          <a:effectLst/>
        </c:spPr>
      </c:pivotFmt>
      <c:pivotFmt>
        <c:idx val="8"/>
        <c:spPr>
          <a:solidFill>
            <a:schemeClr val="accent4"/>
          </a:solidFill>
          <a:ln>
            <a:noFill/>
          </a:ln>
          <a:effectLst/>
        </c:spPr>
      </c:pivotFmt>
      <c:pivotFmt>
        <c:idx val="9"/>
        <c:spPr>
          <a:solidFill>
            <a:schemeClr val="accent5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chemeClr val="accent2"/>
          </a:solidFill>
          <a:ln>
            <a:noFill/>
          </a:ln>
          <a:effectLst/>
        </c:spPr>
      </c:pivotFmt>
      <c:pivotFmt>
        <c:idx val="11"/>
        <c:spPr>
          <a:solidFill>
            <a:schemeClr val="accent5"/>
          </a:solidFill>
          <a:ln>
            <a:noFill/>
          </a:ln>
          <a:effectLst/>
        </c:spPr>
      </c:pivotFmt>
      <c:pivotFmt>
        <c:idx val="12"/>
        <c:spPr>
          <a:solidFill>
            <a:schemeClr val="accent4"/>
          </a:solidFill>
          <a:ln>
            <a:noFill/>
          </a:ln>
          <a:effectLst/>
        </c:spPr>
      </c:pivotFmt>
    </c:pivotFmts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Analyse_réponse2!$B$96:$B$97</c:f>
              <c:strCache>
                <c:ptCount val="1"/>
                <c:pt idx="0">
                  <c:v>SEM 4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796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9CB-4F33-8D71-5F2BD3BAA290}"/>
              </c:ext>
            </c:extLst>
          </c:dPt>
          <c:dPt>
            <c:idx val="1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9CB-4F33-8D71-5F2BD3BAA29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9CB-4F33-8D71-5F2BD3BAA290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9CB-4F33-8D71-5F2BD3BAA29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Analyse_réponse2!$A$98:$A$101</c:f>
              <c:strCache>
                <c:ptCount val="3"/>
                <c:pt idx="0">
                  <c:v>Fonctionnement très ralenti (de l'ordre de 1% à 35%)</c:v>
                </c:pt>
                <c:pt idx="1">
                  <c:v>Fonctionnement partiel (de l'ordre de 35% à 80%)</c:v>
                </c:pt>
                <c:pt idx="2">
                  <c:v>Fonctionnement normal (de l'ordre de 80% à 100%)</c:v>
                </c:pt>
              </c:strCache>
            </c:strRef>
          </c:cat>
          <c:val>
            <c:numRef>
              <c:f>Analyse_réponse2!$B$98:$B$101</c:f>
              <c:numCache>
                <c:formatCode>General</c:formatCode>
                <c:ptCount val="3"/>
                <c:pt idx="0">
                  <c:v>12</c:v>
                </c:pt>
                <c:pt idx="1">
                  <c:v>14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A1E-4219-A7C2-1FBE38A97F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1074460088"/>
        <c:axId val="1074460408"/>
      </c:barChart>
      <c:catAx>
        <c:axId val="1074460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074460408"/>
        <c:crosses val="autoZero"/>
        <c:auto val="1"/>
        <c:lblAlgn val="ctr"/>
        <c:lblOffset val="100"/>
        <c:noMultiLvlLbl val="0"/>
      </c:catAx>
      <c:valAx>
        <c:axId val="1074460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074460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[France Bois Régions - Conjoncture de la filière forêt et bois en région - National V2.xlsx]Analyse_réponse2!Tableau croisé dynamique5</c:name>
    <c:fmtId val="-1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</c:pivotFmt>
      <c:pivotFmt>
        <c:idx val="12"/>
        <c:spPr>
          <a:solidFill>
            <a:schemeClr val="accent1"/>
          </a:solidFill>
          <a:ln>
            <a:noFill/>
          </a:ln>
          <a:effectLst/>
        </c:spPr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</c:pivotFmt>
      <c:pivotFmt>
        <c:idx val="15"/>
        <c:spPr>
          <a:solidFill>
            <a:schemeClr val="accent1"/>
          </a:solidFill>
          <a:ln>
            <a:noFill/>
          </a:ln>
          <a:effectLst/>
        </c:spPr>
      </c:pivotFmt>
      <c:pivotFmt>
        <c:idx val="1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"/>
        <c:spPr>
          <a:solidFill>
            <a:schemeClr val="accent1"/>
          </a:solidFill>
          <a:ln>
            <a:noFill/>
          </a:ln>
          <a:effectLst/>
        </c:spPr>
      </c:pivotFmt>
      <c:pivotFmt>
        <c:idx val="18"/>
        <c:spPr>
          <a:solidFill>
            <a:schemeClr val="accent1"/>
          </a:solidFill>
          <a:ln>
            <a:noFill/>
          </a:ln>
          <a:effectLst/>
        </c:spPr>
      </c:pivotFmt>
      <c:pivotFmt>
        <c:idx val="19"/>
        <c:spPr>
          <a:solidFill>
            <a:schemeClr val="accent1"/>
          </a:solidFill>
          <a:ln>
            <a:noFill/>
          </a:ln>
          <a:effectLst/>
        </c:spPr>
      </c:pivotFmt>
      <c:pivotFmt>
        <c:idx val="20"/>
        <c:spPr>
          <a:solidFill>
            <a:schemeClr val="accent1"/>
          </a:solidFill>
          <a:ln>
            <a:noFill/>
          </a:ln>
          <a:effectLst/>
        </c:spPr>
      </c:pivotFmt>
      <c:pivotFmt>
        <c:idx val="21"/>
        <c:spPr>
          <a:solidFill>
            <a:schemeClr val="accent1"/>
          </a:solidFill>
          <a:ln>
            <a:noFill/>
          </a:ln>
          <a:effectLst/>
        </c:spPr>
      </c:pivotFmt>
      <c:pivotFmt>
        <c:idx val="22"/>
        <c:spPr>
          <a:solidFill>
            <a:schemeClr val="accent1"/>
          </a:solidFill>
          <a:ln>
            <a:noFill/>
          </a:ln>
          <a:effectLst/>
        </c:spPr>
      </c:pivotFmt>
      <c:pivotFmt>
        <c:idx val="23"/>
        <c:spPr>
          <a:solidFill>
            <a:schemeClr val="accent1"/>
          </a:solidFill>
          <a:ln>
            <a:noFill/>
          </a:ln>
          <a:effectLst/>
        </c:spPr>
      </c:pivotFmt>
      <c:pivotFmt>
        <c:idx val="24"/>
        <c:spPr>
          <a:solidFill>
            <a:schemeClr val="accent1"/>
          </a:solidFill>
          <a:ln>
            <a:noFill/>
          </a:ln>
          <a:effectLst/>
        </c:spPr>
      </c:pivotFmt>
      <c:pivotFmt>
        <c:idx val="25"/>
        <c:spPr>
          <a:solidFill>
            <a:schemeClr val="accent1"/>
          </a:solidFill>
          <a:ln>
            <a:noFill/>
          </a:ln>
          <a:effectLst/>
        </c:spPr>
      </c:pivotFmt>
      <c:pivotFmt>
        <c:idx val="26"/>
        <c:spPr>
          <a:solidFill>
            <a:schemeClr val="accent1"/>
          </a:solidFill>
          <a:ln>
            <a:noFill/>
          </a:ln>
          <a:effectLst/>
        </c:spPr>
      </c:pivotFmt>
      <c:pivotFmt>
        <c:idx val="27"/>
        <c:spPr>
          <a:solidFill>
            <a:schemeClr val="accent1"/>
          </a:solidFill>
          <a:ln>
            <a:noFill/>
          </a:ln>
          <a:effectLst/>
        </c:spPr>
      </c:pivotFmt>
      <c:pivotFmt>
        <c:idx val="28"/>
        <c:spPr>
          <a:solidFill>
            <a:schemeClr val="accent1"/>
          </a:solidFill>
          <a:ln>
            <a:noFill/>
          </a:ln>
          <a:effectLst/>
        </c:spPr>
      </c:pivotFmt>
      <c:pivotFmt>
        <c:idx val="29"/>
        <c:spPr>
          <a:solidFill>
            <a:schemeClr val="accent1"/>
          </a:solidFill>
          <a:ln>
            <a:noFill/>
          </a:ln>
          <a:effectLst/>
        </c:spPr>
      </c:pivotFmt>
      <c:pivotFmt>
        <c:idx val="30"/>
        <c:spPr>
          <a:solidFill>
            <a:schemeClr val="accent1"/>
          </a:solidFill>
          <a:ln>
            <a:noFill/>
          </a:ln>
          <a:effectLst/>
        </c:spPr>
      </c:pivotFmt>
      <c:pivotFmt>
        <c:idx val="31"/>
        <c:spPr>
          <a:solidFill>
            <a:schemeClr val="accent1"/>
          </a:solidFill>
          <a:ln>
            <a:noFill/>
          </a:ln>
          <a:effectLst/>
        </c:spPr>
      </c:pivotFmt>
      <c:pivotFmt>
        <c:idx val="3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3"/>
        <c:spPr>
          <a:solidFill>
            <a:schemeClr val="accent1"/>
          </a:solidFill>
          <a:ln>
            <a:noFill/>
          </a:ln>
          <a:effectLst/>
        </c:spPr>
      </c:pivotFmt>
      <c:pivotFmt>
        <c:idx val="34"/>
        <c:spPr>
          <a:solidFill>
            <a:schemeClr val="accent1"/>
          </a:solidFill>
          <a:ln>
            <a:noFill/>
          </a:ln>
          <a:effectLst/>
        </c:spPr>
      </c:pivotFmt>
      <c:pivotFmt>
        <c:idx val="35"/>
        <c:spPr>
          <a:solidFill>
            <a:schemeClr val="accent1"/>
          </a:solidFill>
          <a:ln>
            <a:noFill/>
          </a:ln>
          <a:effectLst/>
        </c:spPr>
      </c:pivotFmt>
      <c:pivotFmt>
        <c:idx val="36"/>
        <c:spPr>
          <a:solidFill>
            <a:schemeClr val="accent1"/>
          </a:solidFill>
          <a:ln>
            <a:noFill/>
          </a:ln>
          <a:effectLst/>
        </c:spPr>
      </c:pivotFmt>
      <c:pivotFmt>
        <c:idx val="37"/>
        <c:spPr>
          <a:solidFill>
            <a:schemeClr val="accent1"/>
          </a:solidFill>
          <a:ln>
            <a:noFill/>
          </a:ln>
          <a:effectLst/>
        </c:spPr>
      </c:pivotFmt>
      <c:pivotFmt>
        <c:idx val="38"/>
        <c:spPr>
          <a:solidFill>
            <a:schemeClr val="accent1"/>
          </a:solidFill>
          <a:ln>
            <a:noFill/>
          </a:ln>
          <a:effectLst/>
        </c:spPr>
      </c:pivotFmt>
      <c:pivotFmt>
        <c:idx val="39"/>
        <c:spPr>
          <a:solidFill>
            <a:schemeClr val="accent1"/>
          </a:solidFill>
          <a:ln>
            <a:noFill/>
          </a:ln>
          <a:effectLst/>
        </c:spPr>
      </c:pivotFmt>
      <c:pivotFmt>
        <c:idx val="40"/>
        <c:spPr>
          <a:solidFill>
            <a:schemeClr val="accent1"/>
          </a:solidFill>
          <a:ln>
            <a:noFill/>
          </a:ln>
          <a:effectLst/>
        </c:spPr>
      </c:pivotFmt>
      <c:pivotFmt>
        <c:idx val="41"/>
        <c:spPr>
          <a:solidFill>
            <a:schemeClr val="accent1"/>
          </a:solidFill>
          <a:ln>
            <a:noFill/>
          </a:ln>
          <a:effectLst/>
        </c:spPr>
      </c:pivotFmt>
      <c:pivotFmt>
        <c:idx val="42"/>
        <c:spPr>
          <a:solidFill>
            <a:schemeClr val="accent1"/>
          </a:solidFill>
          <a:ln>
            <a:noFill/>
          </a:ln>
          <a:effectLst/>
        </c:spPr>
      </c:pivotFmt>
      <c:pivotFmt>
        <c:idx val="43"/>
        <c:spPr>
          <a:solidFill>
            <a:schemeClr val="accent1"/>
          </a:solidFill>
          <a:ln>
            <a:noFill/>
          </a:ln>
          <a:effectLst/>
        </c:spPr>
      </c:pivotFmt>
      <c:pivotFmt>
        <c:idx val="44"/>
        <c:spPr>
          <a:solidFill>
            <a:schemeClr val="accent1"/>
          </a:solidFill>
          <a:ln>
            <a:noFill/>
          </a:ln>
          <a:effectLst/>
        </c:spPr>
      </c:pivotFmt>
      <c:pivotFmt>
        <c:idx val="45"/>
        <c:spPr>
          <a:solidFill>
            <a:schemeClr val="accent1"/>
          </a:solidFill>
          <a:ln>
            <a:noFill/>
          </a:ln>
          <a:effectLst/>
        </c:spPr>
      </c:pivotFmt>
      <c:pivotFmt>
        <c:idx val="46"/>
        <c:spPr>
          <a:solidFill>
            <a:schemeClr val="accent1"/>
          </a:solidFill>
          <a:ln>
            <a:noFill/>
          </a:ln>
          <a:effectLst/>
        </c:spPr>
      </c:pivotFmt>
      <c:pivotFmt>
        <c:idx val="47"/>
        <c:spPr>
          <a:solidFill>
            <a:schemeClr val="accent1"/>
          </a:solidFill>
          <a:ln>
            <a:noFill/>
          </a:ln>
          <a:effectLst/>
        </c:spPr>
      </c:pivotFmt>
    </c:pivotFmts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Analyse_réponse2!$B$39:$B$40</c:f>
              <c:strCache>
                <c:ptCount val="1"/>
                <c:pt idx="0">
                  <c:v>SEM 4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5B2-4D8F-9C49-112EF6F08639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5B2-4D8F-9C49-112EF6F08639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5B2-4D8F-9C49-112EF6F08639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5B2-4D8F-9C49-112EF6F08639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15B2-4D8F-9C49-112EF6F08639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15B2-4D8F-9C49-112EF6F08639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15B2-4D8F-9C49-112EF6F08639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15B2-4D8F-9C49-112EF6F08639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15B2-4D8F-9C49-112EF6F08639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15B2-4D8F-9C49-112EF6F08639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15B2-4D8F-9C49-112EF6F08639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15B2-4D8F-9C49-112EF6F08639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15B2-4D8F-9C49-112EF6F08639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15B2-4D8F-9C49-112EF6F08639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15B2-4D8F-9C49-112EF6F0863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Analyse_réponse2!$A$41:$A$56</c:f>
              <c:strCache>
                <c:ptCount val="15"/>
                <c:pt idx="0">
                  <c:v>Ameublement / Agencement / Menuiserie artisanale</c:v>
                </c:pt>
                <c:pt idx="1">
                  <c:v>Autres</c:v>
                </c:pt>
                <c:pt idx="2">
                  <c:v>Bois Energie</c:v>
                </c:pt>
                <c:pt idx="3">
                  <c:v>Charpente / Construction Bois</c:v>
                </c:pt>
                <c:pt idx="4">
                  <c:v>Emballage (palette, emballage léger, etc.)</c:v>
                </c:pt>
                <c:pt idx="5">
                  <c:v>ETF / Transport de grume</c:v>
                </c:pt>
                <c:pt idx="6">
                  <c:v>Exploitation forestière</c:v>
                </c:pt>
                <c:pt idx="7">
                  <c:v>Exploitation forestière - scierie</c:v>
                </c:pt>
                <c:pt idx="8">
                  <c:v>Maîtrise d'ouvrage</c:v>
                </c:pt>
                <c:pt idx="9">
                  <c:v>Menuiserie industrielle</c:v>
                </c:pt>
                <c:pt idx="10">
                  <c:v>MOE (Architecte, bureau d'étude, économiste, etc.)</c:v>
                </c:pt>
                <c:pt idx="11">
                  <c:v>Négoce / Import /Export</c:v>
                </c:pt>
                <c:pt idx="12">
                  <c:v>Papeterie / Panneaux</c:v>
                </c:pt>
                <c:pt idx="13">
                  <c:v>Plantation / Sylviculture / Gestion forestière</c:v>
                </c:pt>
                <c:pt idx="14">
                  <c:v>Scieries (hors emballage)</c:v>
                </c:pt>
              </c:strCache>
            </c:strRef>
          </c:cat>
          <c:val>
            <c:numRef>
              <c:f>Analyse_réponse2!$B$41:$B$56</c:f>
              <c:numCache>
                <c:formatCode>0.00%</c:formatCode>
                <c:ptCount val="15"/>
                <c:pt idx="0">
                  <c:v>7.1428571428571425E-2</c:v>
                </c:pt>
                <c:pt idx="1">
                  <c:v>6.8681318681318687E-2</c:v>
                </c:pt>
                <c:pt idx="2">
                  <c:v>5.7692307692307696E-2</c:v>
                </c:pt>
                <c:pt idx="3">
                  <c:v>0.14835164835164835</c:v>
                </c:pt>
                <c:pt idx="4">
                  <c:v>4.6703296703296704E-2</c:v>
                </c:pt>
                <c:pt idx="5">
                  <c:v>8.7912087912087919E-2</c:v>
                </c:pt>
                <c:pt idx="6">
                  <c:v>0.10714285714285714</c:v>
                </c:pt>
                <c:pt idx="7">
                  <c:v>5.21978021978022E-2</c:v>
                </c:pt>
                <c:pt idx="8">
                  <c:v>1.098901098901099E-2</c:v>
                </c:pt>
                <c:pt idx="9">
                  <c:v>2.4725274725274724E-2</c:v>
                </c:pt>
                <c:pt idx="10">
                  <c:v>9.3406593406593408E-2</c:v>
                </c:pt>
                <c:pt idx="11">
                  <c:v>2.7472527472527472E-2</c:v>
                </c:pt>
                <c:pt idx="12">
                  <c:v>1.098901098901099E-2</c:v>
                </c:pt>
                <c:pt idx="13">
                  <c:v>7.9670329670329665E-2</c:v>
                </c:pt>
                <c:pt idx="14">
                  <c:v>0.11263736263736264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15B2-4D8F-9C49-112EF6F086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714250704"/>
        <c:axId val="714250064"/>
      </c:barChart>
      <c:catAx>
        <c:axId val="7142507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714250064"/>
        <c:crosses val="autoZero"/>
        <c:auto val="1"/>
        <c:lblAlgn val="ctr"/>
        <c:lblOffset val="100"/>
        <c:noMultiLvlLbl val="0"/>
      </c:catAx>
      <c:valAx>
        <c:axId val="7142500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714250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[France Bois Régions - Conjoncture de la filière forêt et bois en région - National V2.xlsx]Analyse_réponse2!Tableau croisé dynamique8</c:name>
    <c:fmtId val="-1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>
            <a:noFill/>
          </a:ln>
          <a:effectLst/>
        </c:spPr>
      </c:pivotFmt>
      <c:pivotFmt>
        <c:idx val="2"/>
        <c:spPr>
          <a:solidFill>
            <a:schemeClr val="accent5"/>
          </a:solidFill>
          <a:ln>
            <a:noFill/>
          </a:ln>
          <a:effectLst/>
        </c:spP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2"/>
          </a:solidFill>
          <a:ln>
            <a:noFill/>
          </a:ln>
          <a:effectLst/>
        </c:spPr>
      </c:pivotFmt>
      <c:pivotFmt>
        <c:idx val="7"/>
        <c:spPr>
          <a:solidFill>
            <a:schemeClr val="accent5"/>
          </a:solidFill>
          <a:ln>
            <a:noFill/>
          </a:ln>
          <a:effectLst/>
        </c:spPr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2"/>
          </a:solidFill>
          <a:ln>
            <a:noFill/>
          </a:ln>
          <a:effectLst/>
        </c:spPr>
      </c:pivotFmt>
      <c:pivotFmt>
        <c:idx val="12"/>
        <c:spPr>
          <a:solidFill>
            <a:schemeClr val="accent5"/>
          </a:solidFill>
          <a:ln>
            <a:noFill/>
          </a:ln>
          <a:effectLst/>
        </c:spPr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</c:pivotFmt>
    </c:pivotFmts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Analyse_réponse2!$B$96:$B$97</c:f>
              <c:strCache>
                <c:ptCount val="1"/>
                <c:pt idx="0">
                  <c:v>SEM 4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80D-4DED-A8BE-9B011D491CF5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80D-4DED-A8BE-9B011D491CF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80D-4DED-A8BE-9B011D491CF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80D-4DED-A8BE-9B011D491CF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Analyse_réponse2!$A$98:$A$102</c:f>
              <c:strCache>
                <c:ptCount val="4"/>
                <c:pt idx="0">
                  <c:v>Arrêt (0%)</c:v>
                </c:pt>
                <c:pt idx="1">
                  <c:v>Fonctionnement normal (de l'ordre de 80% à 100%)</c:v>
                </c:pt>
                <c:pt idx="2">
                  <c:v>Fonctionnement partiel (de l'ordre de 35% à 80%)</c:v>
                </c:pt>
                <c:pt idx="3">
                  <c:v>Fonctionnement très ralenti (de l'ordre de 1% à 35%)</c:v>
                </c:pt>
              </c:strCache>
            </c:strRef>
          </c:cat>
          <c:val>
            <c:numRef>
              <c:f>Analyse_réponse2!$B$98:$B$102</c:f>
              <c:numCache>
                <c:formatCode>0.00%</c:formatCode>
                <c:ptCount val="4"/>
                <c:pt idx="0">
                  <c:v>6.5934065934065936E-2</c:v>
                </c:pt>
                <c:pt idx="1">
                  <c:v>0.35439560439560441</c:v>
                </c:pt>
                <c:pt idx="2">
                  <c:v>0.35439560439560441</c:v>
                </c:pt>
                <c:pt idx="3">
                  <c:v>0.22527472527472528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80D-4DED-A8BE-9B011D491C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1074460088"/>
        <c:axId val="1074460408"/>
      </c:barChart>
      <c:catAx>
        <c:axId val="1074460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074460408"/>
        <c:crosses val="autoZero"/>
        <c:auto val="1"/>
        <c:lblAlgn val="ctr"/>
        <c:lblOffset val="100"/>
        <c:noMultiLvlLbl val="0"/>
      </c:catAx>
      <c:valAx>
        <c:axId val="1074460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074460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[France Bois Régions - Conjoncture de la filière forêt et bois en région - National V2.xlsx]Analyse_réponse2!Tableau croisé dynamique15</c:name>
    <c:fmtId val="-1"/>
  </c:pivotSource>
  <c:chart>
    <c:autoTitleDeleted val="1"/>
    <c:pivotFmts>
      <c:pivotFmt>
        <c:idx val="0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>
            <a:noFill/>
          </a:ln>
          <a:effectLst/>
        </c:spPr>
      </c:pivotFmt>
      <c:pivotFmt>
        <c:idx val="2"/>
        <c:spPr>
          <a:solidFill>
            <a:schemeClr val="accent4"/>
          </a:solidFill>
          <a:ln>
            <a:noFill/>
          </a:ln>
          <a:effectLst/>
        </c:spPr>
      </c:pivotFmt>
      <c:pivotFmt>
        <c:idx val="3"/>
        <c:spPr>
          <a:solidFill>
            <a:schemeClr val="accent3"/>
          </a:solidFill>
          <a:ln>
            <a:noFill/>
          </a:ln>
          <a:effectLst/>
        </c:spPr>
      </c:pivotFmt>
      <c:pivotFmt>
        <c:idx val="4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2"/>
          </a:solidFill>
          <a:ln>
            <a:noFill/>
          </a:ln>
          <a:effectLst/>
        </c:spPr>
      </c:pivotFmt>
      <c:pivotFmt>
        <c:idx val="6"/>
        <c:spPr>
          <a:solidFill>
            <a:schemeClr val="accent3"/>
          </a:solidFill>
          <a:ln>
            <a:noFill/>
          </a:ln>
          <a:effectLst/>
        </c:spPr>
      </c:pivotFmt>
      <c:pivotFmt>
        <c:idx val="7"/>
        <c:spPr>
          <a:solidFill>
            <a:schemeClr val="accent4"/>
          </a:solidFill>
          <a:ln>
            <a:noFill/>
          </a:ln>
          <a:effectLst/>
        </c:spPr>
      </c:pivotFmt>
      <c:pivotFmt>
        <c:idx val="8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2"/>
          </a:solidFill>
          <a:ln>
            <a:noFill/>
          </a:ln>
          <a:effectLst/>
        </c:spPr>
      </c:pivotFmt>
      <c:pivotFmt>
        <c:idx val="10"/>
        <c:spPr>
          <a:solidFill>
            <a:schemeClr val="accent3"/>
          </a:solidFill>
          <a:ln>
            <a:noFill/>
          </a:ln>
          <a:effectLst/>
        </c:spPr>
      </c:pivotFmt>
      <c:pivotFmt>
        <c:idx val="11"/>
        <c:spPr>
          <a:solidFill>
            <a:schemeClr val="accent4"/>
          </a:solidFill>
          <a:ln>
            <a:noFill/>
          </a:ln>
          <a:effectLst/>
        </c:spPr>
      </c:pivotFmt>
    </c:pivotFmts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Analyse_réponse2!$B$300:$B$301</c:f>
              <c:strCache>
                <c:ptCount val="1"/>
                <c:pt idx="0">
                  <c:v>SEM 4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583-4A49-A062-3767842B9235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583-4A49-A062-3767842B923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583-4A49-A062-3767842B923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Analyse_réponse2!$A$302:$A$305</c:f>
              <c:strCache>
                <c:ptCount val="3"/>
                <c:pt idx="0">
                  <c:v>En régression</c:v>
                </c:pt>
                <c:pt idx="1">
                  <c:v>Stable</c:v>
                </c:pt>
                <c:pt idx="2">
                  <c:v>En progression</c:v>
                </c:pt>
              </c:strCache>
            </c:strRef>
          </c:cat>
          <c:val>
            <c:numRef>
              <c:f>Analyse_réponse2!$B$302:$B$305</c:f>
              <c:numCache>
                <c:formatCode>0.00%</c:formatCode>
                <c:ptCount val="3"/>
                <c:pt idx="0">
                  <c:v>0.17032967032967034</c:v>
                </c:pt>
                <c:pt idx="1">
                  <c:v>0.65659340659340659</c:v>
                </c:pt>
                <c:pt idx="2">
                  <c:v>0.17307692307692307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9D4-4E27-A427-B1141F1362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893294840"/>
        <c:axId val="893291640"/>
      </c:barChart>
      <c:catAx>
        <c:axId val="893294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93291640"/>
        <c:crosses val="autoZero"/>
        <c:auto val="1"/>
        <c:lblAlgn val="ctr"/>
        <c:lblOffset val="100"/>
        <c:noMultiLvlLbl val="0"/>
      </c:catAx>
      <c:valAx>
        <c:axId val="893291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93294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[France Bois Régions - Conjoncture de la filière forêt et bois en région - National V2.xlsx]Analyse_réponse2!Tableau croisé dynamique9</c:name>
    <c:fmtId val="-1"/>
  </c:pivotSource>
  <c:chart>
    <c:autoTitleDeleted val="1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/>
                  <a:t>Pas de personnel en chômage partiel
</a:t>
                </a:r>
                <a:fld id="{DB52774F-EC03-4749-9DED-ECB604E185EC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/>
                  <a:t>100% du personnel
</a:t>
                </a:r>
                <a:fld id="{76CB23AA-25CC-4E9C-9226-A6FD910A2155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3"/>
        <c:spPr>
          <a:solidFill>
            <a:schemeClr val="accent5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/>
                  <a:t>3/4 du personnel
</a:t>
                </a:r>
                <a:fld id="{E117E447-8C89-4D89-A42D-BA073169680E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/>
                  <a:t>La moitié du personnel
</a:t>
                </a:r>
                <a:fld id="{6228ACF8-4939-4C07-BCE3-4EEADE359E4C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5"/>
        <c:spPr>
          <a:solidFill>
            <a:srgbClr val="92D050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1/4 du personnel</a:t>
                </a:r>
                <a:r>
                  <a:rPr lang="en-US" baseline="0"/>
                  <a:t>
</a:t>
                </a:r>
                <a:fld id="{743DB95D-8419-42F5-A13B-7E0312B26D24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/>
                  <a:t>Pas de personnel en chômage partiel
</a:t>
                </a:r>
                <a:fld id="{DB52774F-EC03-4749-9DED-ECB604E185EC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8"/>
        <c:spPr>
          <a:solidFill>
            <a:srgbClr val="92D050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1/4 du personnel</a:t>
                </a:r>
                <a:r>
                  <a:rPr lang="en-US" baseline="0"/>
                  <a:t>
</a:t>
                </a:r>
                <a:fld id="{743DB95D-8419-42F5-A13B-7E0312B26D24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/>
                  <a:t>La moitié du personnel
</a:t>
                </a:r>
                <a:fld id="{6228ACF8-4939-4C07-BCE3-4EEADE359E4C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0"/>
        <c:spPr>
          <a:solidFill>
            <a:schemeClr val="accent5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/>
                  <a:t>3/4 du personnel
</a:t>
                </a:r>
                <a:fld id="{E117E447-8C89-4D89-A42D-BA073169680E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1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/>
                  <a:t>100% du personnel
</a:t>
                </a:r>
                <a:fld id="{76CB23AA-25CC-4E9C-9226-A6FD910A2155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/>
                  <a:t>Pas de personnel en chômage partiel
</a:t>
                </a:r>
                <a:fld id="{DB52774F-EC03-4749-9DED-ECB604E185EC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4"/>
        <c:spPr>
          <a:solidFill>
            <a:srgbClr val="92D050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1/4 du personnel</a:t>
                </a:r>
                <a:r>
                  <a:rPr lang="en-US" baseline="0"/>
                  <a:t>
</a:t>
                </a:r>
                <a:fld id="{743DB95D-8419-42F5-A13B-7E0312B26D24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/>
                  <a:t>La moitié du personnel
</a:t>
                </a:r>
                <a:fld id="{6228ACF8-4939-4C07-BCE3-4EEADE359E4C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6"/>
        <c:spPr>
          <a:solidFill>
            <a:schemeClr val="accent5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/>
                  <a:t>3/4 du personnel
</a:t>
                </a:r>
                <a:fld id="{E117E447-8C89-4D89-A42D-BA073169680E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7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/>
                  <a:t>100% du personnel
</a:t>
                </a:r>
                <a:fld id="{76CB23AA-25CC-4E9C-9226-A6FD910A2155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[POURCENTAGE]</a:t>
                </a:fld>
                <a:endParaRPr lang="en-US" baseline="0"/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</c:pivotFmts>
    <c:plotArea>
      <c:layout/>
      <c:pieChart>
        <c:varyColors val="1"/>
        <c:ser>
          <c:idx val="0"/>
          <c:order val="0"/>
          <c:tx>
            <c:strRef>
              <c:f>Analyse_réponse2!$B$109:$B$110</c:f>
              <c:strCache>
                <c:ptCount val="1"/>
                <c:pt idx="0">
                  <c:v>SEM 4</c:v>
                </c:pt>
              </c:strCache>
            </c:strRef>
          </c:tx>
          <c:dPt>
            <c:idx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679-4F99-BBBA-82F342B6D250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679-4F99-BBBA-82F342B6D25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679-4F99-BBBA-82F342B6D250}"/>
              </c:ext>
            </c:extLst>
          </c:dPt>
          <c:dPt>
            <c:idx val="3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679-4F99-BBBA-82F342B6D250}"/>
              </c:ext>
            </c:extLst>
          </c:dPt>
          <c:dPt>
            <c:idx val="4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679-4F99-BBBA-82F342B6D250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fr-FR" baseline="0"/>
                      <a:t>Pas de personnel en chômage partiel
</a:t>
                    </a:r>
                    <a:fld id="{DB52774F-EC03-4749-9DED-ECB604E185EC}" type="PERCENTAGE">
                      <a:rPr lang="fr-FR" baseline="0"/>
                      <a:pPr/>
                      <a:t>[POURCENTAGE]</a:t>
                    </a:fld>
                    <a:endParaRPr lang="fr-FR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679-4F99-BBBA-82F342B6D25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1/4 du personnel</a:t>
                    </a:r>
                    <a:r>
                      <a:rPr lang="en-US" baseline="0"/>
                      <a:t>
</a:t>
                    </a:r>
                    <a:fld id="{743DB95D-8419-42F5-A13B-7E0312B26D24}" type="PERCENTAGE">
                      <a:rPr lang="en-US" baseline="0"/>
                      <a:pPr/>
                      <a:t>[POURCENTAGE]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679-4F99-BBBA-82F342B6D25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fr-FR" baseline="0"/>
                      <a:t>La moitié du personnel
</a:t>
                    </a:r>
                    <a:fld id="{6228ACF8-4939-4C07-BCE3-4EEADE359E4C}" type="PERCENTAGE">
                      <a:rPr lang="fr-FR" baseline="0"/>
                      <a:pPr/>
                      <a:t>[POURCENTAGE]</a:t>
                    </a:fld>
                    <a:endParaRPr lang="fr-FR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7679-4F99-BBBA-82F342B6D25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baseline="0"/>
                      <a:t>3/4 du personnel
</a:t>
                    </a:r>
                    <a:fld id="{E117E447-8C89-4D89-A42D-BA073169680E}" type="PERCENTAGE">
                      <a:rPr lang="en-US" baseline="0"/>
                      <a:pPr/>
                      <a:t>[POURCENTAGE]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7679-4F99-BBBA-82F342B6D25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baseline="0"/>
                      <a:t>100% du personnel
</a:t>
                    </a:r>
                    <a:fld id="{76CB23AA-25CC-4E9C-9226-A6FD910A2155}" type="PERCENTAGE">
                      <a:rPr lang="en-US" baseline="0"/>
                      <a:pPr/>
                      <a:t>[POURCENTAGE]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7679-4F99-BBBA-82F342B6D2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Analyse_réponse2!$A$111:$A$116</c:f>
              <c:strCache>
                <c:ptCount val="5"/>
                <c:pt idx="0">
                  <c:v>0</c:v>
                </c:pt>
                <c:pt idx="1">
                  <c:v>0,25</c:v>
                </c:pt>
                <c:pt idx="2">
                  <c:v>0,5</c:v>
                </c:pt>
                <c:pt idx="3">
                  <c:v>0,75</c:v>
                </c:pt>
                <c:pt idx="4">
                  <c:v>1</c:v>
                </c:pt>
              </c:strCache>
            </c:strRef>
          </c:cat>
          <c:val>
            <c:numRef>
              <c:f>Analyse_réponse2!$B$111:$B$116</c:f>
              <c:numCache>
                <c:formatCode>General</c:formatCode>
                <c:ptCount val="5"/>
                <c:pt idx="0">
                  <c:v>222</c:v>
                </c:pt>
                <c:pt idx="1">
                  <c:v>61</c:v>
                </c:pt>
                <c:pt idx="2">
                  <c:v>28</c:v>
                </c:pt>
                <c:pt idx="3">
                  <c:v>29</c:v>
                </c:pt>
                <c:pt idx="4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679-4F99-BBBA-82F342B6D250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[France Bois Régions - Conjoncture de la filière forêt et bois en région - National V2.xlsx]Analyse_réponse2!Tableau croisé dynamique10</c:name>
    <c:fmtId val="-1"/>
  </c:pivotSource>
  <c:chart>
    <c:autoTitleDeleted val="1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</c:pivotFmt>
      <c:pivotFmt>
        <c:idx val="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5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8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/>
      <c:pieChart>
        <c:varyColors val="1"/>
        <c:ser>
          <c:idx val="0"/>
          <c:order val="0"/>
          <c:tx>
            <c:strRef>
              <c:f>Analyse_réponse2!$B$120:$B$121</c:f>
              <c:strCache>
                <c:ptCount val="1"/>
                <c:pt idx="0">
                  <c:v>SEM 4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7BA-4AF1-B10B-EF0925CFAFEE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7BA-4AF1-B10B-EF0925CFAFE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Analyse_réponse2!$A$122:$A$124</c:f>
              <c:strCache>
                <c:ptCount val="2"/>
                <c:pt idx="0">
                  <c:v>Non</c:v>
                </c:pt>
                <c:pt idx="1">
                  <c:v>Oui</c:v>
                </c:pt>
              </c:strCache>
            </c:strRef>
          </c:cat>
          <c:val>
            <c:numRef>
              <c:f>Analyse_réponse2!$B$122:$B$124</c:f>
              <c:numCache>
                <c:formatCode>General</c:formatCode>
                <c:ptCount val="2"/>
                <c:pt idx="0">
                  <c:v>80</c:v>
                </c:pt>
                <c:pt idx="1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7BA-4AF1-B10B-EF0925CFAFEE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[France Bois Régions - Conjoncture de la filière forêt et bois en région - National V2.xlsx]Analyse_réponse2!Tableau croisé dynamique11</c:name>
    <c:fmtId val="-1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>
            <a:noFill/>
          </a:ln>
          <a:effectLst/>
        </c:spPr>
      </c:pivotFmt>
      <c:pivotFmt>
        <c:idx val="2"/>
        <c:spPr>
          <a:solidFill>
            <a:schemeClr val="accent5"/>
          </a:solidFill>
          <a:ln>
            <a:noFill/>
          </a:ln>
          <a:effectLst/>
        </c:spPr>
      </c:pivotFmt>
      <c:pivotFmt>
        <c:idx val="3"/>
        <c:spPr>
          <a:solidFill>
            <a:schemeClr val="accent3"/>
          </a:solidFill>
          <a:ln>
            <a:noFill/>
          </a:ln>
          <a:effectLst/>
        </c:spPr>
      </c:pivotFmt>
      <c:pivotFmt>
        <c:idx val="4"/>
        <c:spPr>
          <a:solidFill>
            <a:schemeClr val="accent4"/>
          </a:solidFill>
          <a:ln>
            <a:noFill/>
          </a:ln>
          <a:effectLst/>
        </c:spP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2"/>
          </a:solidFill>
          <a:ln>
            <a:noFill/>
          </a:ln>
          <a:effectLst/>
        </c:spPr>
      </c:pivotFmt>
      <c:pivotFmt>
        <c:idx val="7"/>
        <c:spPr>
          <a:solidFill>
            <a:schemeClr val="accent5"/>
          </a:solidFill>
          <a:ln>
            <a:noFill/>
          </a:ln>
          <a:effectLst/>
        </c:spPr>
      </c:pivotFmt>
      <c:pivotFmt>
        <c:idx val="8"/>
        <c:spPr>
          <a:solidFill>
            <a:schemeClr val="accent3"/>
          </a:solidFill>
          <a:ln>
            <a:noFill/>
          </a:ln>
          <a:effectLst/>
        </c:spPr>
      </c:pivotFmt>
      <c:pivotFmt>
        <c:idx val="9"/>
        <c:spPr>
          <a:solidFill>
            <a:schemeClr val="accent4"/>
          </a:solidFill>
          <a:ln>
            <a:noFill/>
          </a:ln>
          <a:effectLst/>
        </c:spPr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2"/>
          </a:solidFill>
          <a:ln>
            <a:noFill/>
          </a:ln>
          <a:effectLst/>
        </c:spPr>
      </c:pivotFmt>
      <c:pivotFmt>
        <c:idx val="12"/>
        <c:spPr>
          <a:solidFill>
            <a:schemeClr val="accent5"/>
          </a:solidFill>
          <a:ln>
            <a:noFill/>
          </a:ln>
          <a:effectLst/>
        </c:spPr>
      </c:pivotFmt>
      <c:pivotFmt>
        <c:idx val="13"/>
        <c:spPr>
          <a:solidFill>
            <a:schemeClr val="accent3"/>
          </a:solidFill>
          <a:ln>
            <a:noFill/>
          </a:ln>
          <a:effectLst/>
        </c:spPr>
      </c:pivotFmt>
      <c:pivotFmt>
        <c:idx val="14"/>
        <c:spPr>
          <a:solidFill>
            <a:schemeClr val="accent4"/>
          </a:solidFill>
          <a:ln>
            <a:noFill/>
          </a:ln>
          <a:effectLst/>
        </c:spP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Analyse_réponse2!$B$128:$B$129</c:f>
              <c:strCache>
                <c:ptCount val="1"/>
                <c:pt idx="0">
                  <c:v>SEM 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C48-43F9-9753-9A743045731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C48-43F9-9753-9A7430457317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C48-43F9-9753-9A7430457317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C48-43F9-9753-9A743045731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Analyse_réponse2!$A$130:$A$134</c:f>
              <c:strCache>
                <c:ptCount val="4"/>
                <c:pt idx="0">
                  <c:v>Immédiat</c:v>
                </c:pt>
                <c:pt idx="1">
                  <c:v>à 1 ou 2 mois</c:v>
                </c:pt>
                <c:pt idx="2">
                  <c:v>à 3 mois ou plus</c:v>
                </c:pt>
                <c:pt idx="3">
                  <c:v>Pas de problème</c:v>
                </c:pt>
              </c:strCache>
            </c:strRef>
          </c:cat>
          <c:val>
            <c:numRef>
              <c:f>Analyse_réponse2!$B$130:$B$134</c:f>
              <c:numCache>
                <c:formatCode>0.00%</c:formatCode>
                <c:ptCount val="4"/>
                <c:pt idx="0">
                  <c:v>8.5164835164835168E-2</c:v>
                </c:pt>
                <c:pt idx="1">
                  <c:v>0.26373626373626374</c:v>
                </c:pt>
                <c:pt idx="2">
                  <c:v>0.28846153846153844</c:v>
                </c:pt>
                <c:pt idx="3">
                  <c:v>0.36263736263736263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C48-43F9-9753-9A74304573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1283355832"/>
        <c:axId val="1283351992"/>
      </c:barChart>
      <c:catAx>
        <c:axId val="1283355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283351992"/>
        <c:crosses val="autoZero"/>
        <c:auto val="1"/>
        <c:lblAlgn val="ctr"/>
        <c:lblOffset val="100"/>
        <c:noMultiLvlLbl val="0"/>
      </c:catAx>
      <c:valAx>
        <c:axId val="1283351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283355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DA2671C5-DD37-4327-A9A3-5419EAE3A24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6" rIns="91434" bIns="4571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00A33767-FE0C-4968-B504-0702AE11477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6" rIns="91434" bIns="4571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F9C34925-4E53-4EE0-A77A-F5970A3F8F9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6" rIns="91434" bIns="4571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1EE2E74D-A8D0-494F-8BF0-0F1EA9CE542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6" rIns="91434" bIns="457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B5552CE-DA40-43BB-AACF-BFC35CE79A4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11B2F2BC-06F8-4DA8-9FDB-BD0581707C3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6" rIns="91434" bIns="4571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A1D8513B-23F7-469E-A487-44EB1950D59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6" rIns="91434" bIns="4571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CE0C53BA-5FED-4526-A12A-8888742ECAE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6125"/>
            <a:ext cx="6616700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3" name="Rectangle 5">
            <a:extLst>
              <a:ext uri="{FF2B5EF4-FFF2-40B4-BE49-F238E27FC236}">
                <a16:creationId xmlns:a16="http://schemas.microsoft.com/office/drawing/2014/main" id="{896A6D74-0C14-4BA7-AE4E-98B152D4708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560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6" rIns="91434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48134" name="Rectangle 6">
            <a:extLst>
              <a:ext uri="{FF2B5EF4-FFF2-40B4-BE49-F238E27FC236}">
                <a16:creationId xmlns:a16="http://schemas.microsoft.com/office/drawing/2014/main" id="{EE662BB4-B2B6-404B-931B-3DB7D0D7547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6" rIns="91434" bIns="4571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8135" name="Rectangle 7">
            <a:extLst>
              <a:ext uri="{FF2B5EF4-FFF2-40B4-BE49-F238E27FC236}">
                <a16:creationId xmlns:a16="http://schemas.microsoft.com/office/drawing/2014/main" id="{BF0417E8-5D24-43FB-BC62-72036AF60E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6" rIns="91434" bIns="457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6F03EF0-8E87-42D5-BE96-37584E39758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ce réservé de l'image des diapositives 1">
            <a:extLst>
              <a:ext uri="{FF2B5EF4-FFF2-40B4-BE49-F238E27FC236}">
                <a16:creationId xmlns:a16="http://schemas.microsoft.com/office/drawing/2014/main" id="{37C00F15-43C6-4073-AF14-639455A8A5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Espace réservé des notes 2">
            <a:extLst>
              <a:ext uri="{FF2B5EF4-FFF2-40B4-BE49-F238E27FC236}">
                <a16:creationId xmlns:a16="http://schemas.microsoft.com/office/drawing/2014/main" id="{6A55F4C8-D2BA-4D5A-8E05-F82443049A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  <p:sp>
        <p:nvSpPr>
          <p:cNvPr id="20484" name="Espace réservé du numéro de diapositive 3">
            <a:extLst>
              <a:ext uri="{FF2B5EF4-FFF2-40B4-BE49-F238E27FC236}">
                <a16:creationId xmlns:a16="http://schemas.microsoft.com/office/drawing/2014/main" id="{121134B0-08FD-45F9-A7E5-06F1CA8C56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BCB4396-FCF8-48F9-AFF7-4897BE64FF14}" type="slidenum">
              <a:rPr lang="fr-FR" altLang="fr-FR" smtClean="0"/>
              <a:pPr/>
              <a:t>1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>
            <a:extLst>
              <a:ext uri="{FF2B5EF4-FFF2-40B4-BE49-F238E27FC236}">
                <a16:creationId xmlns:a16="http://schemas.microsoft.com/office/drawing/2014/main" id="{85BA60B4-ED49-4AC1-AD53-8CF8B4C3D2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Espace réservé des commentaires 2">
            <a:extLst>
              <a:ext uri="{FF2B5EF4-FFF2-40B4-BE49-F238E27FC236}">
                <a16:creationId xmlns:a16="http://schemas.microsoft.com/office/drawing/2014/main" id="{DD414297-59A0-45B5-B12C-312BB864A4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  <p:sp>
        <p:nvSpPr>
          <p:cNvPr id="38916" name="Espace réservé du numéro de diapositive 3">
            <a:extLst>
              <a:ext uri="{FF2B5EF4-FFF2-40B4-BE49-F238E27FC236}">
                <a16:creationId xmlns:a16="http://schemas.microsoft.com/office/drawing/2014/main" id="{74401E2C-D55B-41CB-ABA6-FF7588DAF76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3050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437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15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87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59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31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72D9034-18F7-469E-9AD2-5B78D3422481}" type="slidenum">
              <a:rPr lang="fr-FR" altLang="fr-FR" smtClean="0"/>
              <a:pPr/>
              <a:t>10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ce réservé de l'image des diapositives 1">
            <a:extLst>
              <a:ext uri="{FF2B5EF4-FFF2-40B4-BE49-F238E27FC236}">
                <a16:creationId xmlns:a16="http://schemas.microsoft.com/office/drawing/2014/main" id="{43A56C13-7476-487D-AD80-C017A6A269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Espace réservé des commentaires 2">
            <a:extLst>
              <a:ext uri="{FF2B5EF4-FFF2-40B4-BE49-F238E27FC236}">
                <a16:creationId xmlns:a16="http://schemas.microsoft.com/office/drawing/2014/main" id="{2DE300EC-C701-4489-8832-3C1F3CA90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  <p:sp>
        <p:nvSpPr>
          <p:cNvPr id="40964" name="Espace réservé du numéro de diapositive 3">
            <a:extLst>
              <a:ext uri="{FF2B5EF4-FFF2-40B4-BE49-F238E27FC236}">
                <a16:creationId xmlns:a16="http://schemas.microsoft.com/office/drawing/2014/main" id="{B2860924-57CE-426C-9775-D600BC8BD8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3050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437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15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87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59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31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BA17FB5-C6E4-41B3-B0C3-33C2DB5B6A2B}" type="slidenum">
              <a:rPr lang="fr-FR" altLang="fr-FR" smtClean="0"/>
              <a:pPr/>
              <a:t>11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ce réservé de l'image des diapositives 1">
            <a:extLst>
              <a:ext uri="{FF2B5EF4-FFF2-40B4-BE49-F238E27FC236}">
                <a16:creationId xmlns:a16="http://schemas.microsoft.com/office/drawing/2014/main" id="{43A56C13-7476-487D-AD80-C017A6A269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Espace réservé des commentaires 2">
            <a:extLst>
              <a:ext uri="{FF2B5EF4-FFF2-40B4-BE49-F238E27FC236}">
                <a16:creationId xmlns:a16="http://schemas.microsoft.com/office/drawing/2014/main" id="{2DE300EC-C701-4489-8832-3C1F3CA90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  <p:sp>
        <p:nvSpPr>
          <p:cNvPr id="40964" name="Espace réservé du numéro de diapositive 3">
            <a:extLst>
              <a:ext uri="{FF2B5EF4-FFF2-40B4-BE49-F238E27FC236}">
                <a16:creationId xmlns:a16="http://schemas.microsoft.com/office/drawing/2014/main" id="{B2860924-57CE-426C-9775-D600BC8BD8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3050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437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15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87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59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31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BA17FB5-C6E4-41B3-B0C3-33C2DB5B6A2B}" type="slidenum">
              <a:rPr lang="fr-FR" altLang="fr-FR" smtClean="0"/>
              <a:pPr/>
              <a:t>12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264901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ce réservé de l'image des diapositives 1">
            <a:extLst>
              <a:ext uri="{FF2B5EF4-FFF2-40B4-BE49-F238E27FC236}">
                <a16:creationId xmlns:a16="http://schemas.microsoft.com/office/drawing/2014/main" id="{43A56C13-7476-487D-AD80-C017A6A269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Espace réservé des commentaires 2">
            <a:extLst>
              <a:ext uri="{FF2B5EF4-FFF2-40B4-BE49-F238E27FC236}">
                <a16:creationId xmlns:a16="http://schemas.microsoft.com/office/drawing/2014/main" id="{2DE300EC-C701-4489-8832-3C1F3CA90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  <p:sp>
        <p:nvSpPr>
          <p:cNvPr id="40964" name="Espace réservé du numéro de diapositive 3">
            <a:extLst>
              <a:ext uri="{FF2B5EF4-FFF2-40B4-BE49-F238E27FC236}">
                <a16:creationId xmlns:a16="http://schemas.microsoft.com/office/drawing/2014/main" id="{B2860924-57CE-426C-9775-D600BC8BD8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3050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437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15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87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59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31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BA17FB5-C6E4-41B3-B0C3-33C2DB5B6A2B}" type="slidenum">
              <a:rPr lang="fr-FR" altLang="fr-FR" smtClean="0"/>
              <a:pPr/>
              <a:t>13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92479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Espace réservé de l'image des diapositives 1">
            <a:extLst>
              <a:ext uri="{FF2B5EF4-FFF2-40B4-BE49-F238E27FC236}">
                <a16:creationId xmlns:a16="http://schemas.microsoft.com/office/drawing/2014/main" id="{B24E79AC-D762-431D-91B4-5F3ECFD8DA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Espace réservé des commentaires 2">
            <a:extLst>
              <a:ext uri="{FF2B5EF4-FFF2-40B4-BE49-F238E27FC236}">
                <a16:creationId xmlns:a16="http://schemas.microsoft.com/office/drawing/2014/main" id="{E622D177-3DFC-43AE-BC60-E99C0CAFE8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  <p:sp>
        <p:nvSpPr>
          <p:cNvPr id="55300" name="Espace réservé du numéro de diapositive 3">
            <a:extLst>
              <a:ext uri="{FF2B5EF4-FFF2-40B4-BE49-F238E27FC236}">
                <a16:creationId xmlns:a16="http://schemas.microsoft.com/office/drawing/2014/main" id="{F5F2A25B-01F9-49ED-AB68-3F140D04D3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3050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437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15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87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59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31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D49FA4A-9FF4-4889-A315-5369130514AF}" type="slidenum">
              <a:rPr lang="fr-FR" altLang="fr-FR" smtClean="0"/>
              <a:pPr/>
              <a:t>15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Espace réservé de l'image des diapositives 1">
            <a:extLst>
              <a:ext uri="{FF2B5EF4-FFF2-40B4-BE49-F238E27FC236}">
                <a16:creationId xmlns:a16="http://schemas.microsoft.com/office/drawing/2014/main" id="{687DB42A-1EE0-4923-8DB6-EACDE64332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Espace réservé des commentaires 2">
            <a:extLst>
              <a:ext uri="{FF2B5EF4-FFF2-40B4-BE49-F238E27FC236}">
                <a16:creationId xmlns:a16="http://schemas.microsoft.com/office/drawing/2014/main" id="{7E8AFF46-6838-40CD-A530-1C28D29E42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  <p:sp>
        <p:nvSpPr>
          <p:cNvPr id="57348" name="Espace réservé du numéro de diapositive 3">
            <a:extLst>
              <a:ext uri="{FF2B5EF4-FFF2-40B4-BE49-F238E27FC236}">
                <a16:creationId xmlns:a16="http://schemas.microsoft.com/office/drawing/2014/main" id="{6581102C-D05C-40A3-BA3C-225CBE2F142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3050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437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15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87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59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31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86BBC0D-C37D-4005-83E0-85B6A7D28909}" type="slidenum">
              <a:rPr lang="fr-FR" altLang="fr-FR" smtClean="0"/>
              <a:pPr/>
              <a:t>16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Espace réservé de l'image des diapositives 1">
            <a:extLst>
              <a:ext uri="{FF2B5EF4-FFF2-40B4-BE49-F238E27FC236}">
                <a16:creationId xmlns:a16="http://schemas.microsoft.com/office/drawing/2014/main" id="{FA9C6000-2937-4A29-B4C4-EBD06409C6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Espace réservé des commentaires 2">
            <a:extLst>
              <a:ext uri="{FF2B5EF4-FFF2-40B4-BE49-F238E27FC236}">
                <a16:creationId xmlns:a16="http://schemas.microsoft.com/office/drawing/2014/main" id="{BC4C1D9B-F336-4427-ACE6-20F70DEE0F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  <p:sp>
        <p:nvSpPr>
          <p:cNvPr id="61444" name="Espace réservé du numéro de diapositive 3">
            <a:extLst>
              <a:ext uri="{FF2B5EF4-FFF2-40B4-BE49-F238E27FC236}">
                <a16:creationId xmlns:a16="http://schemas.microsoft.com/office/drawing/2014/main" id="{5361F1D8-4EEA-43D5-A4B6-003527C897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3050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437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15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87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59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31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667DC05-5C63-4111-8B47-1F8B6C35F239}" type="slidenum">
              <a:rPr lang="fr-FR" altLang="fr-FR" smtClean="0"/>
              <a:pPr/>
              <a:t>17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Espace réservé de l'image des diapositives 1">
            <a:extLst>
              <a:ext uri="{FF2B5EF4-FFF2-40B4-BE49-F238E27FC236}">
                <a16:creationId xmlns:a16="http://schemas.microsoft.com/office/drawing/2014/main" id="{DA1E0057-8F77-432D-A5EF-D6F640C616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Espace réservé des commentaires 2">
            <a:extLst>
              <a:ext uri="{FF2B5EF4-FFF2-40B4-BE49-F238E27FC236}">
                <a16:creationId xmlns:a16="http://schemas.microsoft.com/office/drawing/2014/main" id="{9B4CD367-68DC-44B6-9DFF-7D7BBC9C5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  <p:sp>
        <p:nvSpPr>
          <p:cNvPr id="63492" name="Espace réservé du numéro de diapositive 3">
            <a:extLst>
              <a:ext uri="{FF2B5EF4-FFF2-40B4-BE49-F238E27FC236}">
                <a16:creationId xmlns:a16="http://schemas.microsoft.com/office/drawing/2014/main" id="{40BB349C-A4DE-40A8-8293-4113C23FABB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3050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437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15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87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59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31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ECD6950-F604-4BBC-A333-46BAEC55A5FE}" type="slidenum">
              <a:rPr lang="fr-FR" altLang="fr-FR" smtClean="0"/>
              <a:pPr/>
              <a:t>18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Espace réservé de l'image des diapositives 1">
            <a:extLst>
              <a:ext uri="{FF2B5EF4-FFF2-40B4-BE49-F238E27FC236}">
                <a16:creationId xmlns:a16="http://schemas.microsoft.com/office/drawing/2014/main" id="{27A15D07-4641-4533-BCB4-90C7F48CE3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Espace réservé des commentaires 2">
            <a:extLst>
              <a:ext uri="{FF2B5EF4-FFF2-40B4-BE49-F238E27FC236}">
                <a16:creationId xmlns:a16="http://schemas.microsoft.com/office/drawing/2014/main" id="{88102118-4055-4671-B0C9-8007280AD2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  <p:sp>
        <p:nvSpPr>
          <p:cNvPr id="65540" name="Espace réservé du numéro de diapositive 3">
            <a:extLst>
              <a:ext uri="{FF2B5EF4-FFF2-40B4-BE49-F238E27FC236}">
                <a16:creationId xmlns:a16="http://schemas.microsoft.com/office/drawing/2014/main" id="{0A510931-39DF-4639-A025-CD33D19D733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3050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437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15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87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59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31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23467F8-EA35-4A35-86F1-EDFE9B56479C}" type="slidenum">
              <a:rPr lang="fr-FR" altLang="fr-FR" smtClean="0"/>
              <a:pPr/>
              <a:t>19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Espace réservé de l'image des diapositives 1">
            <a:extLst>
              <a:ext uri="{FF2B5EF4-FFF2-40B4-BE49-F238E27FC236}">
                <a16:creationId xmlns:a16="http://schemas.microsoft.com/office/drawing/2014/main" id="{F477CD31-55E8-42A2-B99E-0E2EE4ECB3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Espace réservé des commentaires 2">
            <a:extLst>
              <a:ext uri="{FF2B5EF4-FFF2-40B4-BE49-F238E27FC236}">
                <a16:creationId xmlns:a16="http://schemas.microsoft.com/office/drawing/2014/main" id="{A357F989-16F0-46C7-A35B-8B8872D53B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  <p:sp>
        <p:nvSpPr>
          <p:cNvPr id="67588" name="Espace réservé du numéro de diapositive 3">
            <a:extLst>
              <a:ext uri="{FF2B5EF4-FFF2-40B4-BE49-F238E27FC236}">
                <a16:creationId xmlns:a16="http://schemas.microsoft.com/office/drawing/2014/main" id="{A231AB9E-9DAF-424C-80E4-6410AF51FE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3050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437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15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87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59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31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E911CF2-6920-46A8-8659-EC27FF3A0C32}" type="slidenum">
              <a:rPr lang="fr-FR" altLang="fr-FR" smtClean="0"/>
              <a:pPr/>
              <a:t>20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ce réservé de l'image des diapositives 1">
            <a:extLst>
              <a:ext uri="{FF2B5EF4-FFF2-40B4-BE49-F238E27FC236}">
                <a16:creationId xmlns:a16="http://schemas.microsoft.com/office/drawing/2014/main" id="{9D259F70-6C7B-4F19-BE3A-5272DE826F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Espace réservé des commentaires 2">
            <a:extLst>
              <a:ext uri="{FF2B5EF4-FFF2-40B4-BE49-F238E27FC236}">
                <a16:creationId xmlns:a16="http://schemas.microsoft.com/office/drawing/2014/main" id="{34250041-4732-4938-8227-225DA4BCA2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  <p:sp>
        <p:nvSpPr>
          <p:cNvPr id="22532" name="Espace réservé du numéro de diapositive 3">
            <a:extLst>
              <a:ext uri="{FF2B5EF4-FFF2-40B4-BE49-F238E27FC236}">
                <a16:creationId xmlns:a16="http://schemas.microsoft.com/office/drawing/2014/main" id="{865C79BB-07CF-4DD9-8229-C4A8C0D3B3E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3050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437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15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87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59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31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BC13B77-6BC8-4D04-9CF7-3CD81E107B83}" type="slidenum">
              <a:rPr lang="fr-FR" altLang="fr-FR" smtClean="0"/>
              <a:pPr/>
              <a:t>2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Espace réservé de l'image des diapositives 1">
            <a:extLst>
              <a:ext uri="{FF2B5EF4-FFF2-40B4-BE49-F238E27FC236}">
                <a16:creationId xmlns:a16="http://schemas.microsoft.com/office/drawing/2014/main" id="{0BD70826-E013-4024-BCBF-5495548D12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Espace réservé des commentaires 2">
            <a:extLst>
              <a:ext uri="{FF2B5EF4-FFF2-40B4-BE49-F238E27FC236}">
                <a16:creationId xmlns:a16="http://schemas.microsoft.com/office/drawing/2014/main" id="{22DCD794-1D32-471E-A7C7-19566FB24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  <p:sp>
        <p:nvSpPr>
          <p:cNvPr id="69636" name="Espace réservé du numéro de diapositive 3">
            <a:extLst>
              <a:ext uri="{FF2B5EF4-FFF2-40B4-BE49-F238E27FC236}">
                <a16:creationId xmlns:a16="http://schemas.microsoft.com/office/drawing/2014/main" id="{0E801DEF-1C46-474A-9B12-E5B39926E76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3050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437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15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87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59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31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7DDB210-B38E-4611-9064-AB18D2D8B259}" type="slidenum">
              <a:rPr lang="fr-FR" altLang="fr-FR" smtClean="0"/>
              <a:pPr/>
              <a:t>21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Espace réservé de l'image des diapositives 1">
            <a:extLst>
              <a:ext uri="{FF2B5EF4-FFF2-40B4-BE49-F238E27FC236}">
                <a16:creationId xmlns:a16="http://schemas.microsoft.com/office/drawing/2014/main" id="{59F78908-6F1B-4E10-B97C-7A90273F7F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Espace réservé des commentaires 2">
            <a:extLst>
              <a:ext uri="{FF2B5EF4-FFF2-40B4-BE49-F238E27FC236}">
                <a16:creationId xmlns:a16="http://schemas.microsoft.com/office/drawing/2014/main" id="{729DD9C9-EAB5-4452-8A76-AE027224E3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  <p:sp>
        <p:nvSpPr>
          <p:cNvPr id="71684" name="Espace réservé du numéro de diapositive 3">
            <a:extLst>
              <a:ext uri="{FF2B5EF4-FFF2-40B4-BE49-F238E27FC236}">
                <a16:creationId xmlns:a16="http://schemas.microsoft.com/office/drawing/2014/main" id="{773EC4BA-DB9B-4D2F-9718-479A97A4E3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3050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437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15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87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59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31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0254535-8594-46BA-8881-7090F44CABC4}" type="slidenum">
              <a:rPr lang="fr-FR" altLang="fr-FR" smtClean="0"/>
              <a:pPr/>
              <a:t>22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Espace réservé de l'image des diapositives 1">
            <a:extLst>
              <a:ext uri="{FF2B5EF4-FFF2-40B4-BE49-F238E27FC236}">
                <a16:creationId xmlns:a16="http://schemas.microsoft.com/office/drawing/2014/main" id="{12FD246E-98CC-437C-BEE4-DDDF137DAF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Espace réservé des commentaires 2">
            <a:extLst>
              <a:ext uri="{FF2B5EF4-FFF2-40B4-BE49-F238E27FC236}">
                <a16:creationId xmlns:a16="http://schemas.microsoft.com/office/drawing/2014/main" id="{3DAE36DD-7A54-44D7-BA97-5315C29B9D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  <p:sp>
        <p:nvSpPr>
          <p:cNvPr id="73732" name="Espace réservé du numéro de diapositive 3">
            <a:extLst>
              <a:ext uri="{FF2B5EF4-FFF2-40B4-BE49-F238E27FC236}">
                <a16:creationId xmlns:a16="http://schemas.microsoft.com/office/drawing/2014/main" id="{5B29617C-9607-47AB-9548-C74D9A6D8D7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3050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437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15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87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59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31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A9E5C92-6656-4A5D-8B89-5828DC09ACE6}" type="slidenum">
              <a:rPr lang="fr-FR" altLang="fr-FR" smtClean="0"/>
              <a:pPr/>
              <a:t>23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Espace réservé de l'image des diapositives 1">
            <a:extLst>
              <a:ext uri="{FF2B5EF4-FFF2-40B4-BE49-F238E27FC236}">
                <a16:creationId xmlns:a16="http://schemas.microsoft.com/office/drawing/2014/main" id="{E6381C76-A35D-4CA6-A037-7EEDBDDC6D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Espace réservé des commentaires 2">
            <a:extLst>
              <a:ext uri="{FF2B5EF4-FFF2-40B4-BE49-F238E27FC236}">
                <a16:creationId xmlns:a16="http://schemas.microsoft.com/office/drawing/2014/main" id="{7E139822-1DF0-4563-BE23-C475F25D34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  <p:sp>
        <p:nvSpPr>
          <p:cNvPr id="75780" name="Espace réservé du numéro de diapositive 3">
            <a:extLst>
              <a:ext uri="{FF2B5EF4-FFF2-40B4-BE49-F238E27FC236}">
                <a16:creationId xmlns:a16="http://schemas.microsoft.com/office/drawing/2014/main" id="{37AF29E1-BB9A-4076-AAB6-23094EAB69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3050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437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15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87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59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31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9BE992-5C2C-4461-964D-B7C0521B6900}" type="slidenum">
              <a:rPr lang="fr-FR" altLang="fr-FR" smtClean="0"/>
              <a:pPr/>
              <a:t>24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Espace réservé de l'image des diapositives 1">
            <a:extLst>
              <a:ext uri="{FF2B5EF4-FFF2-40B4-BE49-F238E27FC236}">
                <a16:creationId xmlns:a16="http://schemas.microsoft.com/office/drawing/2014/main" id="{77BC872E-F06D-448A-938A-35D82AD77B1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Espace réservé des commentaires 2">
            <a:extLst>
              <a:ext uri="{FF2B5EF4-FFF2-40B4-BE49-F238E27FC236}">
                <a16:creationId xmlns:a16="http://schemas.microsoft.com/office/drawing/2014/main" id="{A1A3B59C-CF91-4828-A9BE-26920A79D1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  <p:sp>
        <p:nvSpPr>
          <p:cNvPr id="77828" name="Espace réservé du numéro de diapositive 3">
            <a:extLst>
              <a:ext uri="{FF2B5EF4-FFF2-40B4-BE49-F238E27FC236}">
                <a16:creationId xmlns:a16="http://schemas.microsoft.com/office/drawing/2014/main" id="{47EDFF69-BBF8-41D0-B741-E235F89C939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3050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437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15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87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59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31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DA8FCD6-A6A2-42FA-8225-CB67006F8577}" type="slidenum">
              <a:rPr lang="fr-FR" altLang="fr-FR" smtClean="0"/>
              <a:pPr/>
              <a:t>25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e l'image des diapositives 1">
            <a:extLst>
              <a:ext uri="{FF2B5EF4-FFF2-40B4-BE49-F238E27FC236}">
                <a16:creationId xmlns:a16="http://schemas.microsoft.com/office/drawing/2014/main" id="{AED3ECE8-C8FD-4220-A364-2067294304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Espace réservé des commentaires 2">
            <a:extLst>
              <a:ext uri="{FF2B5EF4-FFF2-40B4-BE49-F238E27FC236}">
                <a16:creationId xmlns:a16="http://schemas.microsoft.com/office/drawing/2014/main" id="{8207EF18-1104-4C7F-A8CB-FC3E7432C3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  <p:sp>
        <p:nvSpPr>
          <p:cNvPr id="24580" name="Espace réservé du numéro de diapositive 3">
            <a:extLst>
              <a:ext uri="{FF2B5EF4-FFF2-40B4-BE49-F238E27FC236}">
                <a16:creationId xmlns:a16="http://schemas.microsoft.com/office/drawing/2014/main" id="{FC4C9A62-E12B-49A2-954D-04E18AA7B81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3050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437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15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87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59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31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674166D-ABB6-4FE5-BCE0-FA1971FDFF4E}" type="slidenum">
              <a:rPr lang="fr-FR" altLang="fr-FR" smtClean="0"/>
              <a:pPr/>
              <a:t>3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ce réservé de l'image des diapositives 1">
            <a:extLst>
              <a:ext uri="{FF2B5EF4-FFF2-40B4-BE49-F238E27FC236}">
                <a16:creationId xmlns:a16="http://schemas.microsoft.com/office/drawing/2014/main" id="{6BDE679C-D960-496C-B5B2-3ACAC88B4B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Espace réservé des commentaires 2">
            <a:extLst>
              <a:ext uri="{FF2B5EF4-FFF2-40B4-BE49-F238E27FC236}">
                <a16:creationId xmlns:a16="http://schemas.microsoft.com/office/drawing/2014/main" id="{BFD39672-1695-401F-B8AD-04A828B47E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  <p:sp>
        <p:nvSpPr>
          <p:cNvPr id="26628" name="Espace réservé du numéro de diapositive 3">
            <a:extLst>
              <a:ext uri="{FF2B5EF4-FFF2-40B4-BE49-F238E27FC236}">
                <a16:creationId xmlns:a16="http://schemas.microsoft.com/office/drawing/2014/main" id="{603C17C6-4D14-4C98-B8EE-E38B31B7BF3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3050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437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15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87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59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31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47B0BDB-41F5-406F-9104-61C2B655168A}" type="slidenum">
              <a:rPr lang="fr-FR" altLang="fr-FR" smtClean="0"/>
              <a:pPr/>
              <a:t>4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ce réservé de l'image des diapositives 1">
            <a:extLst>
              <a:ext uri="{FF2B5EF4-FFF2-40B4-BE49-F238E27FC236}">
                <a16:creationId xmlns:a16="http://schemas.microsoft.com/office/drawing/2014/main" id="{B1C40388-F461-43BF-90C5-9C7613E4CC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Espace réservé des commentaires 2">
            <a:extLst>
              <a:ext uri="{FF2B5EF4-FFF2-40B4-BE49-F238E27FC236}">
                <a16:creationId xmlns:a16="http://schemas.microsoft.com/office/drawing/2014/main" id="{8BB2FE3B-1A86-4209-B0D8-4F97487449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  <p:sp>
        <p:nvSpPr>
          <p:cNvPr id="28676" name="Espace réservé du numéro de diapositive 3">
            <a:extLst>
              <a:ext uri="{FF2B5EF4-FFF2-40B4-BE49-F238E27FC236}">
                <a16:creationId xmlns:a16="http://schemas.microsoft.com/office/drawing/2014/main" id="{00061074-310F-41CB-A565-35BF27AA10C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3050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437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15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87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59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31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8C4A700-BBD0-40DE-B81B-3F5A24E8D689}" type="slidenum">
              <a:rPr lang="fr-FR" altLang="fr-FR" smtClean="0"/>
              <a:pPr/>
              <a:t>5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>
            <a:extLst>
              <a:ext uri="{FF2B5EF4-FFF2-40B4-BE49-F238E27FC236}">
                <a16:creationId xmlns:a16="http://schemas.microsoft.com/office/drawing/2014/main" id="{D017A3F0-7788-41C1-981C-943CDA1811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Espace réservé des commentaires 2">
            <a:extLst>
              <a:ext uri="{FF2B5EF4-FFF2-40B4-BE49-F238E27FC236}">
                <a16:creationId xmlns:a16="http://schemas.microsoft.com/office/drawing/2014/main" id="{59ECD712-296A-400B-96D9-95E162B0D2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  <p:sp>
        <p:nvSpPr>
          <p:cNvPr id="30724" name="Espace réservé du numéro de diapositive 3">
            <a:extLst>
              <a:ext uri="{FF2B5EF4-FFF2-40B4-BE49-F238E27FC236}">
                <a16:creationId xmlns:a16="http://schemas.microsoft.com/office/drawing/2014/main" id="{443359DA-AE69-48AA-8FFB-255570FC9E6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3050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437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15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87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59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31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01C1B6-AD44-46E2-967A-669E91E98EFA}" type="slidenum">
              <a:rPr lang="fr-FR" altLang="fr-FR" smtClean="0"/>
              <a:pPr/>
              <a:t>6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>
            <a:extLst>
              <a:ext uri="{FF2B5EF4-FFF2-40B4-BE49-F238E27FC236}">
                <a16:creationId xmlns:a16="http://schemas.microsoft.com/office/drawing/2014/main" id="{D017A3F0-7788-41C1-981C-943CDA1811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Espace réservé des commentaires 2">
            <a:extLst>
              <a:ext uri="{FF2B5EF4-FFF2-40B4-BE49-F238E27FC236}">
                <a16:creationId xmlns:a16="http://schemas.microsoft.com/office/drawing/2014/main" id="{59ECD712-296A-400B-96D9-95E162B0D2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  <p:sp>
        <p:nvSpPr>
          <p:cNvPr id="30724" name="Espace réservé du numéro de diapositive 3">
            <a:extLst>
              <a:ext uri="{FF2B5EF4-FFF2-40B4-BE49-F238E27FC236}">
                <a16:creationId xmlns:a16="http://schemas.microsoft.com/office/drawing/2014/main" id="{443359DA-AE69-48AA-8FFB-255570FC9E6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3050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437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15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87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59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31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01C1B6-AD44-46E2-967A-669E91E98EFA}" type="slidenum">
              <a:rPr lang="fr-FR" altLang="fr-FR" smtClean="0"/>
              <a:pPr/>
              <a:t>7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5148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>
            <a:extLst>
              <a:ext uri="{FF2B5EF4-FFF2-40B4-BE49-F238E27FC236}">
                <a16:creationId xmlns:a16="http://schemas.microsoft.com/office/drawing/2014/main" id="{B990414A-2887-4613-AE44-C5D2119B84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Espace réservé des commentaires 2">
            <a:extLst>
              <a:ext uri="{FF2B5EF4-FFF2-40B4-BE49-F238E27FC236}">
                <a16:creationId xmlns:a16="http://schemas.microsoft.com/office/drawing/2014/main" id="{047409EB-9FAD-408E-9FE4-8BF58A918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  <p:sp>
        <p:nvSpPr>
          <p:cNvPr id="32772" name="Espace réservé du numéro de diapositive 3">
            <a:extLst>
              <a:ext uri="{FF2B5EF4-FFF2-40B4-BE49-F238E27FC236}">
                <a16:creationId xmlns:a16="http://schemas.microsoft.com/office/drawing/2014/main" id="{E26DACAE-5855-4F9B-8794-C8A9B01FF28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3050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437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15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87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59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31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3FD638-C7F8-4C10-9547-E2C9F7D9B979}" type="slidenum">
              <a:rPr lang="fr-FR" altLang="fr-FR" smtClean="0"/>
              <a:pPr/>
              <a:t>8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>
            <a:extLst>
              <a:ext uri="{FF2B5EF4-FFF2-40B4-BE49-F238E27FC236}">
                <a16:creationId xmlns:a16="http://schemas.microsoft.com/office/drawing/2014/main" id="{85BA60B4-ED49-4AC1-AD53-8CF8B4C3D2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Espace réservé des commentaires 2">
            <a:extLst>
              <a:ext uri="{FF2B5EF4-FFF2-40B4-BE49-F238E27FC236}">
                <a16:creationId xmlns:a16="http://schemas.microsoft.com/office/drawing/2014/main" id="{DD414297-59A0-45B5-B12C-312BB864A4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  <p:sp>
        <p:nvSpPr>
          <p:cNvPr id="38916" name="Espace réservé du numéro de diapositive 3">
            <a:extLst>
              <a:ext uri="{FF2B5EF4-FFF2-40B4-BE49-F238E27FC236}">
                <a16:creationId xmlns:a16="http://schemas.microsoft.com/office/drawing/2014/main" id="{74401E2C-D55B-41CB-ABA6-FF7588DAF76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3050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437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15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87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59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31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72D9034-18F7-469E-9AD2-5B78D3422481}" type="slidenum">
              <a:rPr lang="fr-FR" altLang="fr-FR" smtClean="0"/>
              <a:pPr/>
              <a:t>9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146031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ooter-pageINTRO.jpg">
            <a:extLst>
              <a:ext uri="{FF2B5EF4-FFF2-40B4-BE49-F238E27FC236}">
                <a16:creationId xmlns:a16="http://schemas.microsoft.com/office/drawing/2014/main" id="{D4C26FD0-B4D6-4AEA-A845-38BC189774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99"/>
          <a:stretch>
            <a:fillRect/>
          </a:stretch>
        </p:blipFill>
        <p:spPr bwMode="auto">
          <a:xfrm>
            <a:off x="8601075" y="5629275"/>
            <a:ext cx="3608388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84917" y="1772817"/>
            <a:ext cx="10363200" cy="576064"/>
          </a:xfrm>
        </p:spPr>
        <p:txBody>
          <a:bodyPr>
            <a:normAutofit/>
          </a:bodyPr>
          <a:lstStyle>
            <a:lvl1pPr algn="l">
              <a:defRPr sz="3600" b="1" cap="all" baseline="0">
                <a:solidFill>
                  <a:srgbClr val="4D8C99"/>
                </a:solidFill>
              </a:defRPr>
            </a:lvl1pPr>
          </a:lstStyle>
          <a:p>
            <a:r>
              <a:rPr lang="fr-FR"/>
              <a:t>Cliquez pour modifier le style du titre</a:t>
            </a: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95467" y="2852936"/>
            <a:ext cx="9974560" cy="766936"/>
          </a:xfrm>
        </p:spPr>
        <p:txBody>
          <a:bodyPr>
            <a:normAutofit/>
          </a:bodyPr>
          <a:lstStyle>
            <a:lvl1pPr marL="0" indent="0" algn="l">
              <a:buNone/>
              <a:defRPr sz="3600" i="1" baseline="0">
                <a:solidFill>
                  <a:srgbClr val="4D8C9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BE" dirty="0"/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DA4B801B-A38F-4920-880E-0328018BB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96364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image principal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5360" y="548680"/>
            <a:ext cx="11536489" cy="720080"/>
          </a:xfrm>
        </p:spPr>
        <p:txBody>
          <a:bodyPr>
            <a:normAutofit/>
          </a:bodyPr>
          <a:lstStyle>
            <a:lvl1pPr algn="l">
              <a:defRPr sz="3000" b="1" cap="all" baseline="0">
                <a:solidFill>
                  <a:srgbClr val="4D8C99"/>
                </a:solidFill>
              </a:defRPr>
            </a:lvl1pPr>
          </a:lstStyle>
          <a:p>
            <a:r>
              <a:rPr lang="fr-FR" dirty="0"/>
              <a:t>Cliquez pour modifier le style du titre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35360" y="5589240"/>
            <a:ext cx="11521280" cy="864096"/>
          </a:xfrm>
        </p:spPr>
        <p:txBody>
          <a:bodyPr>
            <a:normAutofit/>
          </a:bodyPr>
          <a:lstStyle>
            <a:lvl1pPr>
              <a:buNone/>
              <a:defRPr sz="16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12" name="Espace réservé pour une image  11"/>
          <p:cNvSpPr>
            <a:spLocks noGrp="1"/>
          </p:cNvSpPr>
          <p:nvPr>
            <p:ph type="pic" sz="quarter" idx="12"/>
          </p:nvPr>
        </p:nvSpPr>
        <p:spPr>
          <a:xfrm>
            <a:off x="349152" y="1628801"/>
            <a:ext cx="11507488" cy="3960440"/>
          </a:xfrm>
        </p:spPr>
        <p:txBody>
          <a:bodyPr rtlCol="0">
            <a:normAutofit/>
          </a:bodyPr>
          <a:lstStyle/>
          <a:p>
            <a:pPr lvl="0"/>
            <a:endParaRPr lang="fr-FR" noProof="0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3972B5-FB65-4C59-B8EB-658DD6DA7587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5327650" y="6524625"/>
            <a:ext cx="5684838" cy="217488"/>
          </a:xfrm>
          <a:prstGeom prst="rect">
            <a:avLst/>
          </a:prstGeom>
        </p:spPr>
        <p:txBody>
          <a:bodyPr/>
          <a:lstStyle>
            <a:lvl1pPr algn="r" eaLnBrk="1" hangingPunct="1">
              <a:defRPr sz="1000">
                <a:solidFill>
                  <a:srgbClr val="4D8C99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fr-BE"/>
              <a:t>pied de page</a:t>
            </a:r>
            <a:endParaRPr lang="fr-BE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A57EDA7-EE15-4751-BBB7-C9350455194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8737600" y="6448425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FB644-F8C8-4115-BFCD-2292F71CF492}" type="slidenum">
              <a:rPr lang="fr-BE" altLang="fr-FR"/>
              <a:pPr>
                <a:defRPr/>
              </a:pPr>
              <a:t>‹N°›</a:t>
            </a:fld>
            <a:endParaRPr lang="fr-BE" altLang="fr-FR"/>
          </a:p>
        </p:txBody>
      </p:sp>
    </p:spTree>
    <p:extLst>
      <p:ext uri="{BB962C8B-B14F-4D97-AF65-F5344CB8AC3E}">
        <p14:creationId xmlns:p14="http://schemas.microsoft.com/office/powerpoint/2010/main" val="2101208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 principal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pour une image  11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309320"/>
          </a:xfrm>
        </p:spPr>
        <p:txBody>
          <a:bodyPr rtlCol="0">
            <a:normAutofit/>
          </a:bodyPr>
          <a:lstStyle/>
          <a:p>
            <a:pPr lvl="0"/>
            <a:endParaRPr lang="fr-FR" noProof="0" dirty="0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CB03074C-25C1-426C-B67C-5E207A246B9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5327650" y="6524625"/>
            <a:ext cx="5684838" cy="217488"/>
          </a:xfrm>
          <a:prstGeom prst="rect">
            <a:avLst/>
          </a:prstGeom>
        </p:spPr>
        <p:txBody>
          <a:bodyPr/>
          <a:lstStyle>
            <a:lvl1pPr algn="r" eaLnBrk="1" hangingPunct="1">
              <a:defRPr sz="1000">
                <a:solidFill>
                  <a:srgbClr val="4D8C99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fr-BE"/>
              <a:t>pied de page</a:t>
            </a:r>
            <a:endParaRPr lang="fr-BE" dirty="0"/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D26672E2-9988-40ED-A81F-6CD6010B40B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8737600" y="6448425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9026A3-389A-44BD-BCC5-7C8DB754A6AD}" type="slidenum">
              <a:rPr lang="fr-BE" altLang="fr-FR"/>
              <a:pPr>
                <a:defRPr/>
              </a:pPr>
              <a:t>‹N°›</a:t>
            </a:fld>
            <a:endParaRPr lang="fr-BE" altLang="fr-FR"/>
          </a:p>
        </p:txBody>
      </p:sp>
    </p:spTree>
    <p:extLst>
      <p:ext uri="{BB962C8B-B14F-4D97-AF65-F5344CB8AC3E}">
        <p14:creationId xmlns:p14="http://schemas.microsoft.com/office/powerpoint/2010/main" val="2861467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es 1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5360" y="548680"/>
            <a:ext cx="11536489" cy="720080"/>
          </a:xfrm>
        </p:spPr>
        <p:txBody>
          <a:bodyPr>
            <a:normAutofit/>
          </a:bodyPr>
          <a:lstStyle>
            <a:lvl1pPr algn="l">
              <a:defRPr sz="3000" b="1" cap="all" baseline="0">
                <a:solidFill>
                  <a:srgbClr val="4D8C99"/>
                </a:solidFill>
              </a:defRPr>
            </a:lvl1pPr>
          </a:lstStyle>
          <a:p>
            <a:r>
              <a:rPr lang="fr-FR" dirty="0"/>
              <a:t>Cliquez pour modifier le style du titre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35360" y="1556792"/>
            <a:ext cx="4800533" cy="2448272"/>
          </a:xfrm>
        </p:spPr>
        <p:txBody>
          <a:bodyPr>
            <a:normAutofit/>
          </a:bodyPr>
          <a:lstStyle>
            <a:lvl1pPr>
              <a:buNone/>
              <a:defRPr sz="1400"/>
            </a:lvl1pPr>
            <a:lvl2pPr marL="93663" indent="-93663">
              <a:buFont typeface="Wingdings" pitchFamily="2" charset="2"/>
              <a:buChar char="Ø"/>
              <a:tabLst>
                <a:tab pos="177800" algn="l"/>
              </a:tabLst>
              <a:defRPr sz="14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12" name="Espace réservé pour une image  11"/>
          <p:cNvSpPr>
            <a:spLocks noGrp="1"/>
          </p:cNvSpPr>
          <p:nvPr>
            <p:ph type="pic" sz="quarter" idx="12"/>
          </p:nvPr>
        </p:nvSpPr>
        <p:spPr>
          <a:xfrm>
            <a:off x="335360" y="4149080"/>
            <a:ext cx="4800533" cy="2160240"/>
          </a:xfrm>
        </p:spPr>
        <p:txBody>
          <a:bodyPr rtlCol="0">
            <a:normAutofit/>
          </a:bodyPr>
          <a:lstStyle/>
          <a:p>
            <a:pPr lvl="0"/>
            <a:endParaRPr lang="fr-FR" noProof="0" dirty="0"/>
          </a:p>
        </p:txBody>
      </p:sp>
      <p:sp>
        <p:nvSpPr>
          <p:cNvPr id="11" name="Espace réservé du contenu 2"/>
          <p:cNvSpPr>
            <a:spLocks noGrp="1"/>
          </p:cNvSpPr>
          <p:nvPr>
            <p:ph idx="13"/>
          </p:nvPr>
        </p:nvSpPr>
        <p:spPr>
          <a:xfrm>
            <a:off x="5327915" y="1556792"/>
            <a:ext cx="6528725" cy="4752528"/>
          </a:xfrm>
        </p:spPr>
        <p:txBody>
          <a:bodyPr>
            <a:normAutofit/>
          </a:bodyPr>
          <a:lstStyle>
            <a:lvl1pPr>
              <a:buFont typeface="Wingdings" pitchFamily="2" charset="2"/>
              <a:buNone/>
              <a:defRPr sz="1400"/>
            </a:lvl1pPr>
            <a:lvl2pPr marL="177800" indent="-177800">
              <a:buFont typeface="Wingdings" pitchFamily="2" charset="2"/>
              <a:buChar char="Ø"/>
              <a:tabLst>
                <a:tab pos="177800" algn="l"/>
                <a:tab pos="271463" algn="l"/>
              </a:tabLst>
              <a:defRPr sz="14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1C785667-16A7-4BFE-A60A-B73F7C71BB1B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5327650" y="6524625"/>
            <a:ext cx="5684838" cy="217488"/>
          </a:xfrm>
          <a:prstGeom prst="rect">
            <a:avLst/>
          </a:prstGeom>
        </p:spPr>
        <p:txBody>
          <a:bodyPr/>
          <a:lstStyle>
            <a:lvl1pPr algn="r" eaLnBrk="1" hangingPunct="1">
              <a:defRPr sz="1000">
                <a:solidFill>
                  <a:srgbClr val="4D8C99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fr-BE"/>
              <a:t>pied de page</a:t>
            </a:r>
            <a:endParaRPr lang="fr-BE" dirty="0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3467A680-2BE0-454B-83B5-B17471742F1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8737600" y="6453188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2C264-89F9-419E-AEC8-AE2C23390868}" type="slidenum">
              <a:rPr lang="fr-BE" altLang="fr-FR"/>
              <a:pPr>
                <a:defRPr/>
              </a:pPr>
              <a:t>‹N°›</a:t>
            </a:fld>
            <a:endParaRPr lang="fr-BE" altLang="fr-FR"/>
          </a:p>
        </p:txBody>
      </p:sp>
    </p:spTree>
    <p:extLst>
      <p:ext uri="{BB962C8B-B14F-4D97-AF65-F5344CB8AC3E}">
        <p14:creationId xmlns:p14="http://schemas.microsoft.com/office/powerpoint/2010/main" val="29511862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Image projet et le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pour une image  11"/>
          <p:cNvSpPr>
            <a:spLocks noGrp="1"/>
          </p:cNvSpPr>
          <p:nvPr>
            <p:ph type="pic" sz="quarter" idx="12"/>
          </p:nvPr>
        </p:nvSpPr>
        <p:spPr>
          <a:xfrm>
            <a:off x="349152" y="548680"/>
            <a:ext cx="11507488" cy="5760640"/>
          </a:xfrm>
        </p:spPr>
        <p:txBody>
          <a:bodyPr rtlCol="0">
            <a:normAutofit/>
          </a:bodyPr>
          <a:lstStyle/>
          <a:p>
            <a:pPr lvl="0"/>
            <a:endParaRPr lang="fr-FR" noProof="0" dirty="0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13"/>
          </p:nvPr>
        </p:nvSpPr>
        <p:spPr>
          <a:xfrm>
            <a:off x="8976785" y="549276"/>
            <a:ext cx="2880783" cy="1584325"/>
          </a:xfrm>
          <a:solidFill>
            <a:schemeClr val="bg1"/>
          </a:solidFill>
        </p:spPr>
        <p:txBody>
          <a:bodyPr>
            <a:normAutofit/>
          </a:bodyPr>
          <a:lstStyle>
            <a:lvl1pPr>
              <a:buNone/>
              <a:defRPr sz="1200" b="0" baseline="0"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3DC2F25A-2921-4AF7-8D9E-4E93207BF455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5327650" y="6524625"/>
            <a:ext cx="5684838" cy="217488"/>
          </a:xfrm>
          <a:prstGeom prst="rect">
            <a:avLst/>
          </a:prstGeom>
        </p:spPr>
        <p:txBody>
          <a:bodyPr/>
          <a:lstStyle>
            <a:lvl1pPr algn="r" eaLnBrk="1" hangingPunct="1">
              <a:defRPr sz="1000">
                <a:solidFill>
                  <a:srgbClr val="4D8C99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fr-BE"/>
              <a:t>pied de page</a:t>
            </a:r>
            <a:endParaRPr lang="fr-BE" dirty="0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6B48B2EB-3A6E-442C-B101-89D21A21B68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8737600" y="6448425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137F3-B97C-44F5-BBDD-EB80A570A678}" type="slidenum">
              <a:rPr lang="fr-BE" altLang="fr-FR"/>
              <a:pPr>
                <a:defRPr/>
              </a:pPr>
              <a:t>‹N°›</a:t>
            </a:fld>
            <a:endParaRPr lang="fr-BE" altLang="fr-FR"/>
          </a:p>
        </p:txBody>
      </p:sp>
    </p:spTree>
    <p:extLst>
      <p:ext uri="{BB962C8B-B14F-4D97-AF65-F5344CB8AC3E}">
        <p14:creationId xmlns:p14="http://schemas.microsoft.com/office/powerpoint/2010/main" val="879412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 projet et le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pour une image  11"/>
          <p:cNvSpPr>
            <a:spLocks noGrp="1"/>
          </p:cNvSpPr>
          <p:nvPr>
            <p:ph type="pic" sz="quarter" idx="12"/>
          </p:nvPr>
        </p:nvSpPr>
        <p:spPr>
          <a:xfrm>
            <a:off x="349152" y="2708920"/>
            <a:ext cx="6706955" cy="3600400"/>
          </a:xfrm>
        </p:spPr>
        <p:txBody>
          <a:bodyPr rtlCol="0">
            <a:normAutofit/>
          </a:bodyPr>
          <a:lstStyle/>
          <a:p>
            <a:pPr lvl="0"/>
            <a:endParaRPr lang="fr-FR" noProof="0" dirty="0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13"/>
          </p:nvPr>
        </p:nvSpPr>
        <p:spPr>
          <a:xfrm>
            <a:off x="335360" y="548680"/>
            <a:ext cx="5856651" cy="2016224"/>
          </a:xfrm>
        </p:spPr>
        <p:txBody>
          <a:bodyPr>
            <a:normAutofit/>
          </a:bodyPr>
          <a:lstStyle>
            <a:lvl1pPr>
              <a:buNone/>
              <a:defRPr sz="1200" b="0" baseline="0"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8" name="Espace réservé pour une image  11"/>
          <p:cNvSpPr>
            <a:spLocks noGrp="1"/>
          </p:cNvSpPr>
          <p:nvPr>
            <p:ph type="pic" sz="quarter" idx="14"/>
          </p:nvPr>
        </p:nvSpPr>
        <p:spPr>
          <a:xfrm>
            <a:off x="7056107" y="548680"/>
            <a:ext cx="4800533" cy="2880320"/>
          </a:xfrm>
        </p:spPr>
        <p:txBody>
          <a:bodyPr rtlCol="0">
            <a:normAutofit/>
          </a:bodyPr>
          <a:lstStyle/>
          <a:p>
            <a:pPr lvl="0"/>
            <a:endParaRPr lang="fr-FR" noProof="0" dirty="0"/>
          </a:p>
        </p:txBody>
      </p:sp>
      <p:sp>
        <p:nvSpPr>
          <p:cNvPr id="11" name="Espace réservé pour une image  11"/>
          <p:cNvSpPr>
            <a:spLocks noGrp="1"/>
          </p:cNvSpPr>
          <p:nvPr>
            <p:ph type="pic" sz="quarter" idx="15"/>
          </p:nvPr>
        </p:nvSpPr>
        <p:spPr>
          <a:xfrm>
            <a:off x="7056107" y="3429000"/>
            <a:ext cx="4800533" cy="2880320"/>
          </a:xfrm>
        </p:spPr>
        <p:txBody>
          <a:bodyPr rtlCol="0">
            <a:normAutofit/>
          </a:bodyPr>
          <a:lstStyle/>
          <a:p>
            <a:pPr lvl="0"/>
            <a:endParaRPr lang="fr-FR" noProof="0" dirty="0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C8447DCD-01F9-4A25-BC52-82DACAC076E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5327650" y="6524625"/>
            <a:ext cx="5684838" cy="217488"/>
          </a:xfrm>
          <a:prstGeom prst="rect">
            <a:avLst/>
          </a:prstGeom>
        </p:spPr>
        <p:txBody>
          <a:bodyPr/>
          <a:lstStyle>
            <a:lvl1pPr algn="r" eaLnBrk="1" hangingPunct="1">
              <a:defRPr sz="1000">
                <a:solidFill>
                  <a:srgbClr val="4D8C99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fr-BE"/>
              <a:t>pied de page</a:t>
            </a:r>
            <a:endParaRPr lang="fr-BE" dirty="0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BBCF23E6-3D0D-49F8-8872-A2631458420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8737600" y="6448425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2ABFF-8665-49B5-B095-25E4575F89A4}" type="slidenum">
              <a:rPr lang="fr-BE" altLang="fr-FR"/>
              <a:pPr>
                <a:defRPr/>
              </a:pPr>
              <a:t>‹N°›</a:t>
            </a:fld>
            <a:endParaRPr lang="fr-BE" altLang="fr-FR"/>
          </a:p>
        </p:txBody>
      </p:sp>
    </p:spTree>
    <p:extLst>
      <p:ext uri="{BB962C8B-B14F-4D97-AF65-F5344CB8AC3E}">
        <p14:creationId xmlns:p14="http://schemas.microsoft.com/office/powerpoint/2010/main" val="21083813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merci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9350" y="548680"/>
            <a:ext cx="11536489" cy="720080"/>
          </a:xfrm>
        </p:spPr>
        <p:txBody>
          <a:bodyPr>
            <a:normAutofit/>
          </a:bodyPr>
          <a:lstStyle>
            <a:lvl1pPr algn="l">
              <a:defRPr sz="3200" b="1" cap="all" baseline="0">
                <a:solidFill>
                  <a:srgbClr val="4D8C99"/>
                </a:solidFill>
              </a:defRPr>
            </a:lvl1pPr>
          </a:lstStyle>
          <a:p>
            <a:r>
              <a:rPr lang="fr-FR"/>
              <a:t>Cliquez pour modifier le style du titre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35360" y="1988840"/>
            <a:ext cx="7488832" cy="3600400"/>
          </a:xfrm>
        </p:spPr>
        <p:txBody>
          <a:bodyPr>
            <a:noAutofit/>
          </a:bodyPr>
          <a:lstStyle>
            <a:lvl1pPr marL="0" indent="0" algn="l">
              <a:buNone/>
              <a:defRPr sz="3200" b="0" baseline="0">
                <a:solidFill>
                  <a:srgbClr val="4D8C99"/>
                </a:solidFill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Espace réservé pour une image  11"/>
          <p:cNvSpPr>
            <a:spLocks noGrp="1"/>
          </p:cNvSpPr>
          <p:nvPr>
            <p:ph type="pic" sz="quarter" idx="12"/>
          </p:nvPr>
        </p:nvSpPr>
        <p:spPr>
          <a:xfrm>
            <a:off x="8016213" y="1628801"/>
            <a:ext cx="3840427" cy="3960441"/>
          </a:xfrm>
        </p:spPr>
        <p:txBody>
          <a:bodyPr rtlCol="0">
            <a:normAutofit/>
          </a:bodyPr>
          <a:lstStyle/>
          <a:p>
            <a:pPr lvl="0"/>
            <a:endParaRPr lang="fr-FR" noProof="0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A315375-1F6C-4C78-A2E0-A86CC13654B7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5327650" y="6524625"/>
            <a:ext cx="5684838" cy="217488"/>
          </a:xfrm>
          <a:prstGeom prst="rect">
            <a:avLst/>
          </a:prstGeom>
        </p:spPr>
        <p:txBody>
          <a:bodyPr/>
          <a:lstStyle>
            <a:lvl1pPr algn="r" eaLnBrk="1" hangingPunct="1">
              <a:defRPr sz="1000">
                <a:solidFill>
                  <a:srgbClr val="4D8C99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fr-BE"/>
              <a:t>pied de page</a:t>
            </a:r>
            <a:endParaRPr lang="fr-BE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6EA3E1-336F-4BDE-8003-761B2E58131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8737600" y="6448425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20F0F-0BB2-45B5-A0D8-647EC7A0EECE}" type="slidenum">
              <a:rPr lang="fr-BE" altLang="fr-FR"/>
              <a:pPr>
                <a:defRPr/>
              </a:pPr>
              <a:t>‹N°›</a:t>
            </a:fld>
            <a:endParaRPr lang="fr-BE" altLang="fr-FR"/>
          </a:p>
        </p:txBody>
      </p:sp>
    </p:spTree>
    <p:extLst>
      <p:ext uri="{BB962C8B-B14F-4D97-AF65-F5344CB8AC3E}">
        <p14:creationId xmlns:p14="http://schemas.microsoft.com/office/powerpoint/2010/main" val="1797232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 - intervena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ooter-pageINTRO.jpg">
            <a:extLst>
              <a:ext uri="{FF2B5EF4-FFF2-40B4-BE49-F238E27FC236}">
                <a16:creationId xmlns:a16="http://schemas.microsoft.com/office/drawing/2014/main" id="{A09A5B94-0010-4EFF-B7E9-54CF1E8D61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99"/>
          <a:stretch>
            <a:fillRect/>
          </a:stretch>
        </p:blipFill>
        <p:spPr bwMode="auto">
          <a:xfrm>
            <a:off x="8601075" y="5629275"/>
            <a:ext cx="3608388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re 1"/>
          <p:cNvSpPr>
            <a:spLocks noGrp="1"/>
          </p:cNvSpPr>
          <p:nvPr>
            <p:ph type="ctrTitle"/>
          </p:nvPr>
        </p:nvSpPr>
        <p:spPr>
          <a:xfrm>
            <a:off x="1284917" y="548680"/>
            <a:ext cx="10363200" cy="576064"/>
          </a:xfrm>
        </p:spPr>
        <p:txBody>
          <a:bodyPr>
            <a:normAutofit/>
          </a:bodyPr>
          <a:lstStyle>
            <a:lvl1pPr algn="l">
              <a:defRPr sz="3600" b="1" cap="all" baseline="0">
                <a:solidFill>
                  <a:srgbClr val="4D8C99"/>
                </a:solidFill>
              </a:defRPr>
            </a:lvl1pPr>
          </a:lstStyle>
          <a:p>
            <a:r>
              <a:rPr lang="fr-FR" dirty="0"/>
              <a:t>Cliquez pour modifier le style du titre</a:t>
            </a:r>
            <a:endParaRPr lang="fr-BE" dirty="0"/>
          </a:p>
        </p:txBody>
      </p:sp>
      <p:sp>
        <p:nvSpPr>
          <p:cNvPr id="9" name="Sous-titre 2"/>
          <p:cNvSpPr>
            <a:spLocks noGrp="1"/>
          </p:cNvSpPr>
          <p:nvPr>
            <p:ph type="subTitle" idx="1"/>
          </p:nvPr>
        </p:nvSpPr>
        <p:spPr>
          <a:xfrm>
            <a:off x="1295467" y="2852936"/>
            <a:ext cx="9974560" cy="766936"/>
          </a:xfrm>
        </p:spPr>
        <p:txBody>
          <a:bodyPr>
            <a:normAutofit/>
          </a:bodyPr>
          <a:lstStyle>
            <a:lvl1pPr marL="0" indent="0" algn="l">
              <a:buNone/>
              <a:defRPr sz="3600" i="1" baseline="0">
                <a:solidFill>
                  <a:srgbClr val="4D8C9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BE" dirty="0"/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AAF690C1-1636-4081-99C8-F6E43416AE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04385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texte 12"/>
          <p:cNvSpPr>
            <a:spLocks noGrp="1"/>
          </p:cNvSpPr>
          <p:nvPr>
            <p:ph type="body" sz="quarter" idx="12"/>
          </p:nvPr>
        </p:nvSpPr>
        <p:spPr>
          <a:xfrm>
            <a:off x="1295467" y="1916832"/>
            <a:ext cx="673067" cy="863922"/>
          </a:xfrm>
        </p:spPr>
        <p:txBody>
          <a:bodyPr>
            <a:normAutofit/>
          </a:bodyPr>
          <a:lstStyle>
            <a:lvl1pPr>
              <a:buNone/>
              <a:defRPr sz="60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3"/>
          </p:nvPr>
        </p:nvSpPr>
        <p:spPr>
          <a:xfrm>
            <a:off x="2063552" y="2204864"/>
            <a:ext cx="9793088" cy="720080"/>
          </a:xfrm>
        </p:spPr>
        <p:txBody>
          <a:bodyPr>
            <a:normAutofit/>
          </a:bodyPr>
          <a:lstStyle>
            <a:lvl1pPr>
              <a:buNone/>
              <a:defRPr sz="3600" cap="all" baseline="0">
                <a:solidFill>
                  <a:srgbClr val="4D8C99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4"/>
          </p:nvPr>
        </p:nvSpPr>
        <p:spPr>
          <a:xfrm>
            <a:off x="1295467" y="2996952"/>
            <a:ext cx="673067" cy="863922"/>
          </a:xfrm>
        </p:spPr>
        <p:txBody>
          <a:bodyPr>
            <a:normAutofit/>
          </a:bodyPr>
          <a:lstStyle>
            <a:lvl1pPr>
              <a:buNone/>
              <a:defRPr sz="60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Espace réservé du texte 14"/>
          <p:cNvSpPr>
            <a:spLocks noGrp="1"/>
          </p:cNvSpPr>
          <p:nvPr>
            <p:ph type="body" sz="quarter" idx="15"/>
          </p:nvPr>
        </p:nvSpPr>
        <p:spPr>
          <a:xfrm>
            <a:off x="2063552" y="3284984"/>
            <a:ext cx="9793088" cy="720080"/>
          </a:xfrm>
        </p:spPr>
        <p:txBody>
          <a:bodyPr>
            <a:normAutofit/>
          </a:bodyPr>
          <a:lstStyle>
            <a:lvl1pPr>
              <a:buNone/>
              <a:defRPr sz="3600" cap="all" baseline="0">
                <a:solidFill>
                  <a:srgbClr val="4D8C99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Espace réservé du texte 12"/>
          <p:cNvSpPr>
            <a:spLocks noGrp="1"/>
          </p:cNvSpPr>
          <p:nvPr>
            <p:ph type="body" sz="quarter" idx="16"/>
          </p:nvPr>
        </p:nvSpPr>
        <p:spPr>
          <a:xfrm>
            <a:off x="1295467" y="4077072"/>
            <a:ext cx="673067" cy="863922"/>
          </a:xfrm>
        </p:spPr>
        <p:txBody>
          <a:bodyPr>
            <a:normAutofit/>
          </a:bodyPr>
          <a:lstStyle>
            <a:lvl1pPr>
              <a:buNone/>
              <a:defRPr sz="60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Espace réservé du texte 14"/>
          <p:cNvSpPr>
            <a:spLocks noGrp="1"/>
          </p:cNvSpPr>
          <p:nvPr>
            <p:ph type="body" sz="quarter" idx="17"/>
          </p:nvPr>
        </p:nvSpPr>
        <p:spPr>
          <a:xfrm>
            <a:off x="2063552" y="4365104"/>
            <a:ext cx="9793088" cy="720080"/>
          </a:xfrm>
        </p:spPr>
        <p:txBody>
          <a:bodyPr>
            <a:normAutofit/>
          </a:bodyPr>
          <a:lstStyle>
            <a:lvl1pPr marL="0" indent="0">
              <a:buNone/>
              <a:defRPr sz="3600" cap="all" baseline="0">
                <a:solidFill>
                  <a:srgbClr val="4D8C99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Espace réservé du texte 14"/>
          <p:cNvSpPr>
            <a:spLocks noGrp="1"/>
          </p:cNvSpPr>
          <p:nvPr>
            <p:ph type="body" sz="quarter" idx="18"/>
          </p:nvPr>
        </p:nvSpPr>
        <p:spPr>
          <a:xfrm>
            <a:off x="335360" y="548680"/>
            <a:ext cx="7391400" cy="720080"/>
          </a:xfrm>
        </p:spPr>
        <p:txBody>
          <a:bodyPr>
            <a:normAutofit/>
          </a:bodyPr>
          <a:lstStyle>
            <a:lvl1pPr>
              <a:buNone/>
              <a:defRPr sz="3600" b="1" cap="all" baseline="0">
                <a:solidFill>
                  <a:srgbClr val="4D8C99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Espace réservé du pied de page 4">
            <a:extLst>
              <a:ext uri="{FF2B5EF4-FFF2-40B4-BE49-F238E27FC236}">
                <a16:creationId xmlns:a16="http://schemas.microsoft.com/office/drawing/2014/main" id="{2B6E57DB-6322-4A1A-AB4E-A3C416792581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>
          <a:xfrm>
            <a:off x="5327650" y="6524625"/>
            <a:ext cx="5684838" cy="217488"/>
          </a:xfrm>
          <a:prstGeom prst="rect">
            <a:avLst/>
          </a:prstGeom>
        </p:spPr>
        <p:txBody>
          <a:bodyPr/>
          <a:lstStyle>
            <a:lvl1pPr algn="r" eaLnBrk="1" hangingPunct="1">
              <a:defRPr sz="1000">
                <a:solidFill>
                  <a:srgbClr val="4D8C99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fr-BE"/>
              <a:t>pied de page</a:t>
            </a:r>
            <a:endParaRPr lang="fr-BE" dirty="0"/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E29D2224-5227-4827-8A8F-B373BFD557B7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>
          <a:xfrm>
            <a:off x="8737600" y="6453188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259BE2-B672-4419-9E8E-E95592AA784F}" type="slidenum">
              <a:rPr lang="fr-BE" altLang="fr-FR"/>
              <a:pPr>
                <a:defRPr/>
              </a:pPr>
              <a:t>‹N°›</a:t>
            </a:fld>
            <a:endParaRPr lang="fr-BE" altLang="fr-FR"/>
          </a:p>
        </p:txBody>
      </p:sp>
    </p:spTree>
    <p:extLst>
      <p:ext uri="{BB962C8B-B14F-4D97-AF65-F5344CB8AC3E}">
        <p14:creationId xmlns:p14="http://schemas.microsoft.com/office/powerpoint/2010/main" val="2220639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i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texte 12"/>
          <p:cNvSpPr>
            <a:spLocks noGrp="1"/>
          </p:cNvSpPr>
          <p:nvPr>
            <p:ph type="body" sz="quarter" idx="12"/>
          </p:nvPr>
        </p:nvSpPr>
        <p:spPr>
          <a:xfrm>
            <a:off x="719403" y="1484784"/>
            <a:ext cx="1249131" cy="1656010"/>
          </a:xfrm>
        </p:spPr>
        <p:txBody>
          <a:bodyPr/>
          <a:lstStyle>
            <a:lvl1pPr>
              <a:buNone/>
              <a:defRPr sz="9600" b="0">
                <a:solidFill>
                  <a:srgbClr val="4D8C99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3"/>
          </p:nvPr>
        </p:nvSpPr>
        <p:spPr>
          <a:xfrm>
            <a:off x="2255574" y="2204864"/>
            <a:ext cx="9697077" cy="2016224"/>
          </a:xfrm>
        </p:spPr>
        <p:txBody>
          <a:bodyPr>
            <a:normAutofit/>
          </a:bodyPr>
          <a:lstStyle>
            <a:lvl1pPr>
              <a:buNone/>
              <a:defRPr sz="3600" b="1" cap="all" baseline="0">
                <a:solidFill>
                  <a:srgbClr val="4D8C99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70F6CACD-0F38-471B-BB1A-DBA0463F4803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5327650" y="6524625"/>
            <a:ext cx="5684838" cy="217488"/>
          </a:xfrm>
          <a:prstGeom prst="rect">
            <a:avLst/>
          </a:prstGeom>
        </p:spPr>
        <p:txBody>
          <a:bodyPr/>
          <a:lstStyle>
            <a:lvl1pPr algn="r" eaLnBrk="1" hangingPunct="1">
              <a:defRPr sz="1000">
                <a:solidFill>
                  <a:srgbClr val="4D8C99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fr-BE"/>
              <a:t>pied de page</a:t>
            </a:r>
            <a:endParaRPr lang="fr-BE" dirty="0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4E18C341-D41B-453C-A8E0-16D4937FC83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8737600" y="6453188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62C9EF-D5C5-4026-8556-85EC5C169D94}" type="slidenum">
              <a:rPr lang="fr-BE" altLang="fr-FR"/>
              <a:pPr>
                <a:defRPr/>
              </a:pPr>
              <a:t>‹N°›</a:t>
            </a:fld>
            <a:endParaRPr lang="fr-BE" altLang="fr-FR"/>
          </a:p>
        </p:txBody>
      </p:sp>
    </p:spTree>
    <p:extLst>
      <p:ext uri="{BB962C8B-B14F-4D97-AF65-F5344CB8AC3E}">
        <p14:creationId xmlns:p14="http://schemas.microsoft.com/office/powerpoint/2010/main" val="103389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rtie 2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texte 12"/>
          <p:cNvSpPr>
            <a:spLocks noGrp="1"/>
          </p:cNvSpPr>
          <p:nvPr>
            <p:ph type="body" sz="quarter" idx="12"/>
          </p:nvPr>
        </p:nvSpPr>
        <p:spPr>
          <a:xfrm>
            <a:off x="719403" y="1484784"/>
            <a:ext cx="1249131" cy="1656010"/>
          </a:xfrm>
        </p:spPr>
        <p:txBody>
          <a:bodyPr/>
          <a:lstStyle>
            <a:lvl1pPr>
              <a:buNone/>
              <a:defRPr sz="96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3"/>
          </p:nvPr>
        </p:nvSpPr>
        <p:spPr>
          <a:xfrm>
            <a:off x="2255573" y="2204864"/>
            <a:ext cx="9793088" cy="1944216"/>
          </a:xfrm>
        </p:spPr>
        <p:txBody>
          <a:bodyPr>
            <a:normAutofit/>
          </a:bodyPr>
          <a:lstStyle>
            <a:lvl1pPr>
              <a:buNone/>
              <a:defRPr sz="3600" b="1" cap="all" baseline="0">
                <a:solidFill>
                  <a:srgbClr val="4D8C99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FE3B1D12-8812-40E0-94C8-A484F0277A0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5327650" y="6524625"/>
            <a:ext cx="5684838" cy="217488"/>
          </a:xfrm>
          <a:prstGeom prst="rect">
            <a:avLst/>
          </a:prstGeom>
        </p:spPr>
        <p:txBody>
          <a:bodyPr/>
          <a:lstStyle>
            <a:lvl1pPr algn="r" eaLnBrk="1" hangingPunct="1">
              <a:defRPr sz="1000">
                <a:solidFill>
                  <a:srgbClr val="4D8C99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fr-BE"/>
              <a:t>pied de page</a:t>
            </a:r>
            <a:endParaRPr lang="fr-BE" dirty="0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C3FBBD65-7193-44A0-A3F9-40D596D4405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8737600" y="6453188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9FBF3D-665E-4C7C-92D5-8282D8F92B57}" type="slidenum">
              <a:rPr lang="fr-BE" altLang="fr-FR"/>
              <a:pPr>
                <a:defRPr/>
              </a:pPr>
              <a:t>‹N°›</a:t>
            </a:fld>
            <a:endParaRPr lang="fr-BE" altLang="fr-FR"/>
          </a:p>
        </p:txBody>
      </p:sp>
    </p:spTree>
    <p:extLst>
      <p:ext uri="{BB962C8B-B14F-4D97-AF65-F5344CB8AC3E}">
        <p14:creationId xmlns:p14="http://schemas.microsoft.com/office/powerpoint/2010/main" val="631671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i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texte 12"/>
          <p:cNvSpPr>
            <a:spLocks noGrp="1"/>
          </p:cNvSpPr>
          <p:nvPr>
            <p:ph type="body" sz="quarter" idx="12"/>
          </p:nvPr>
        </p:nvSpPr>
        <p:spPr>
          <a:xfrm>
            <a:off x="719403" y="1484784"/>
            <a:ext cx="1249131" cy="1656010"/>
          </a:xfrm>
        </p:spPr>
        <p:txBody>
          <a:bodyPr/>
          <a:lstStyle>
            <a:lvl1pPr>
              <a:buNone/>
              <a:defRPr sz="96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3"/>
          </p:nvPr>
        </p:nvSpPr>
        <p:spPr>
          <a:xfrm>
            <a:off x="2255573" y="2204864"/>
            <a:ext cx="9793088" cy="1872208"/>
          </a:xfrm>
        </p:spPr>
        <p:txBody>
          <a:bodyPr>
            <a:normAutofit/>
          </a:bodyPr>
          <a:lstStyle>
            <a:lvl1pPr>
              <a:buNone/>
              <a:defRPr sz="3600" b="1" cap="all" baseline="0">
                <a:solidFill>
                  <a:srgbClr val="4D8C99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21387ED1-8F8B-441A-B673-CFB19015452F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5327650" y="6524625"/>
            <a:ext cx="5684838" cy="217488"/>
          </a:xfrm>
          <a:prstGeom prst="rect">
            <a:avLst/>
          </a:prstGeom>
        </p:spPr>
        <p:txBody>
          <a:bodyPr/>
          <a:lstStyle>
            <a:lvl1pPr algn="r" eaLnBrk="1" hangingPunct="1">
              <a:defRPr sz="1000">
                <a:solidFill>
                  <a:srgbClr val="4D8C99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fr-BE"/>
              <a:t>pied de page</a:t>
            </a:r>
            <a:endParaRPr lang="fr-BE" dirty="0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C8E48AD3-ED58-4039-88A9-7B58BD57943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8737600" y="6453188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FFE0DB-B9A3-4EA2-B672-7ED451CDC082}" type="slidenum">
              <a:rPr lang="fr-BE" altLang="fr-FR"/>
              <a:pPr>
                <a:defRPr/>
              </a:pPr>
              <a:t>‹N°›</a:t>
            </a:fld>
            <a:endParaRPr lang="fr-BE" altLang="fr-FR"/>
          </a:p>
        </p:txBody>
      </p:sp>
    </p:spTree>
    <p:extLst>
      <p:ext uri="{BB962C8B-B14F-4D97-AF65-F5344CB8AC3E}">
        <p14:creationId xmlns:p14="http://schemas.microsoft.com/office/powerpoint/2010/main" val="3035379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5360" y="548680"/>
            <a:ext cx="11521280" cy="720080"/>
          </a:xfrm>
        </p:spPr>
        <p:txBody>
          <a:bodyPr>
            <a:normAutofit/>
          </a:bodyPr>
          <a:lstStyle>
            <a:lvl1pPr algn="l">
              <a:defRPr sz="3000" b="1" cap="all" baseline="0">
                <a:solidFill>
                  <a:srgbClr val="4D8C99"/>
                </a:solidFill>
              </a:defRPr>
            </a:lvl1pPr>
          </a:lstStyle>
          <a:p>
            <a:r>
              <a:rPr lang="fr-FR" dirty="0"/>
              <a:t>Cliquez pour modifier le style du titre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35360" y="1988841"/>
            <a:ext cx="11521280" cy="4137323"/>
          </a:xfrm>
        </p:spPr>
        <p:txBody>
          <a:bodyPr/>
          <a:lstStyle>
            <a:lvl1pPr>
              <a:buFont typeface="Wingdings" pitchFamily="2" charset="2"/>
              <a:buChar char="Ø"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BE" dirty="0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EF162900-FBAF-4CA8-8F3A-F9E983EC338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327650" y="6524625"/>
            <a:ext cx="5684838" cy="217488"/>
          </a:xfrm>
          <a:prstGeom prst="rect">
            <a:avLst/>
          </a:prstGeom>
        </p:spPr>
        <p:txBody>
          <a:bodyPr/>
          <a:lstStyle>
            <a:lvl1pPr algn="r" eaLnBrk="1" hangingPunct="1">
              <a:defRPr sz="1000">
                <a:solidFill>
                  <a:srgbClr val="4D8C99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fr-BE"/>
              <a:t>pied de page</a:t>
            </a:r>
            <a:endParaRPr lang="fr-BE" dirty="0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10F19D12-4E9F-465B-9E55-49C85DA685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737600" y="6453188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8AC1A-7AB2-472D-BDCC-5E9757EEC363}" type="slidenum">
              <a:rPr lang="fr-BE" altLang="fr-FR"/>
              <a:pPr>
                <a:defRPr/>
              </a:pPr>
              <a:t>‹N°›</a:t>
            </a:fld>
            <a:endParaRPr lang="fr-BE" altLang="fr-FR"/>
          </a:p>
        </p:txBody>
      </p:sp>
    </p:spTree>
    <p:extLst>
      <p:ext uri="{BB962C8B-B14F-4D97-AF65-F5344CB8AC3E}">
        <p14:creationId xmlns:p14="http://schemas.microsoft.com/office/powerpoint/2010/main" val="1193105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5360" y="548680"/>
            <a:ext cx="11521280" cy="720080"/>
          </a:xfrm>
        </p:spPr>
        <p:txBody>
          <a:bodyPr>
            <a:normAutofit/>
          </a:bodyPr>
          <a:lstStyle>
            <a:lvl1pPr algn="l">
              <a:defRPr sz="3000" b="1" cap="all" baseline="0">
                <a:solidFill>
                  <a:srgbClr val="4D8C99"/>
                </a:solidFill>
              </a:defRPr>
            </a:lvl1pPr>
          </a:lstStyle>
          <a:p>
            <a:r>
              <a:rPr lang="fr-FR" dirty="0"/>
              <a:t>Cliquez pour modifier le style du titre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35360" y="1628801"/>
            <a:ext cx="10959008" cy="1728192"/>
          </a:xfrm>
        </p:spPr>
        <p:txBody>
          <a:bodyPr>
            <a:normAutofit/>
          </a:bodyPr>
          <a:lstStyle>
            <a:lvl1pPr>
              <a:buNone/>
              <a:defRPr sz="1800"/>
            </a:lvl1pPr>
            <a:lvl2pPr marL="271463" indent="-271463">
              <a:buFont typeface="Wingdings" pitchFamily="2" charset="2"/>
              <a:buChar char="Ø"/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1" name="Espace réservé pour une image  10"/>
          <p:cNvSpPr>
            <a:spLocks noGrp="1"/>
          </p:cNvSpPr>
          <p:nvPr>
            <p:ph type="pic" sz="quarter" idx="12"/>
          </p:nvPr>
        </p:nvSpPr>
        <p:spPr>
          <a:xfrm>
            <a:off x="334434" y="3573464"/>
            <a:ext cx="11137900" cy="2015777"/>
          </a:xfrm>
        </p:spPr>
        <p:txBody>
          <a:bodyPr rtlCol="0">
            <a:normAutofit/>
          </a:bodyPr>
          <a:lstStyle/>
          <a:p>
            <a:pPr lvl="0"/>
            <a:endParaRPr lang="fr-FR" noProof="0"/>
          </a:p>
        </p:txBody>
      </p:sp>
      <p:sp>
        <p:nvSpPr>
          <p:cNvPr id="12" name="Espace réservé du contenu 2"/>
          <p:cNvSpPr>
            <a:spLocks noGrp="1"/>
          </p:cNvSpPr>
          <p:nvPr>
            <p:ph idx="13"/>
          </p:nvPr>
        </p:nvSpPr>
        <p:spPr>
          <a:xfrm>
            <a:off x="335360" y="5661248"/>
            <a:ext cx="10959008" cy="648072"/>
          </a:xfrm>
        </p:spPr>
        <p:txBody>
          <a:bodyPr>
            <a:noAutofit/>
          </a:bodyPr>
          <a:lstStyle>
            <a:lvl1pPr>
              <a:buNone/>
              <a:defRPr sz="1800"/>
            </a:lvl1pPr>
            <a:lvl2pPr marL="271463" indent="-271463">
              <a:buFont typeface="Wingdings" pitchFamily="2" charset="2"/>
              <a:buChar char="Ø"/>
              <a:tabLst>
                <a:tab pos="271463" algn="l"/>
              </a:tabLst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E93EF67F-4B64-4701-BCE4-9F43122CE185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5327650" y="6524625"/>
            <a:ext cx="5684838" cy="217488"/>
          </a:xfrm>
          <a:prstGeom prst="rect">
            <a:avLst/>
          </a:prstGeom>
        </p:spPr>
        <p:txBody>
          <a:bodyPr/>
          <a:lstStyle>
            <a:lvl1pPr algn="r" eaLnBrk="1" hangingPunct="1">
              <a:defRPr sz="1000">
                <a:solidFill>
                  <a:srgbClr val="4D8C99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fr-BE"/>
              <a:t>pied de page</a:t>
            </a:r>
            <a:endParaRPr lang="fr-BE" dirty="0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9A87E9FC-3BF7-4DF7-B257-790E358DAA3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8737600" y="6453188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68663-1804-4AD6-87F0-1FA1AB9B4DBF}" type="slidenum">
              <a:rPr lang="fr-BE" altLang="fr-FR"/>
              <a:pPr>
                <a:defRPr/>
              </a:pPr>
              <a:t>‹N°›</a:t>
            </a:fld>
            <a:endParaRPr lang="fr-BE" altLang="fr-FR"/>
          </a:p>
        </p:txBody>
      </p:sp>
    </p:spTree>
    <p:extLst>
      <p:ext uri="{BB962C8B-B14F-4D97-AF65-F5344CB8AC3E}">
        <p14:creationId xmlns:p14="http://schemas.microsoft.com/office/powerpoint/2010/main" val="3621158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et image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5360" y="548680"/>
            <a:ext cx="11521280" cy="720080"/>
          </a:xfrm>
        </p:spPr>
        <p:txBody>
          <a:bodyPr>
            <a:normAutofit/>
          </a:bodyPr>
          <a:lstStyle>
            <a:lvl1pPr algn="l">
              <a:defRPr sz="3000" b="1" cap="all" baseline="0">
                <a:solidFill>
                  <a:srgbClr val="4D8C99"/>
                </a:solidFill>
              </a:defRPr>
            </a:lvl1pPr>
          </a:lstStyle>
          <a:p>
            <a:r>
              <a:rPr lang="fr-FR" dirty="0"/>
              <a:t>Cliquez pour modifier le style du titre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35360" y="1916833"/>
            <a:ext cx="7790656" cy="42093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BE" dirty="0"/>
          </a:p>
        </p:txBody>
      </p:sp>
      <p:sp>
        <p:nvSpPr>
          <p:cNvPr id="12" name="Espace réservé pour une image  11"/>
          <p:cNvSpPr>
            <a:spLocks noGrp="1"/>
          </p:cNvSpPr>
          <p:nvPr>
            <p:ph type="pic" sz="quarter" idx="12"/>
          </p:nvPr>
        </p:nvSpPr>
        <p:spPr>
          <a:xfrm>
            <a:off x="8400256" y="1628801"/>
            <a:ext cx="3791744" cy="4464497"/>
          </a:xfrm>
        </p:spPr>
        <p:txBody>
          <a:bodyPr rtlCol="0">
            <a:normAutofit/>
          </a:bodyPr>
          <a:lstStyle/>
          <a:p>
            <a:pPr lvl="0"/>
            <a:endParaRPr lang="fr-FR" noProof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9E0AD7-C104-47A0-ABAD-44FD16C9B83C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5327650" y="6524625"/>
            <a:ext cx="5684838" cy="217488"/>
          </a:xfrm>
          <a:prstGeom prst="rect">
            <a:avLst/>
          </a:prstGeom>
        </p:spPr>
        <p:txBody>
          <a:bodyPr/>
          <a:lstStyle>
            <a:lvl1pPr algn="r" eaLnBrk="1" hangingPunct="1">
              <a:defRPr sz="1000">
                <a:solidFill>
                  <a:srgbClr val="4D8C99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fr-BE"/>
              <a:t>pied de page</a:t>
            </a:r>
            <a:endParaRPr lang="fr-BE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FEA310-A3D4-480F-8ACE-4C229462E896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8737600" y="6453188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3F9FBD-4728-4351-B300-33D2F0AF084E}" type="slidenum">
              <a:rPr lang="fr-BE" altLang="fr-FR"/>
              <a:pPr>
                <a:defRPr/>
              </a:pPr>
              <a:t>‹N°›</a:t>
            </a:fld>
            <a:endParaRPr lang="fr-BE" altLang="fr-FR"/>
          </a:p>
        </p:txBody>
      </p:sp>
    </p:spTree>
    <p:extLst>
      <p:ext uri="{BB962C8B-B14F-4D97-AF65-F5344CB8AC3E}">
        <p14:creationId xmlns:p14="http://schemas.microsoft.com/office/powerpoint/2010/main" val="145665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>
            <a:extLst>
              <a:ext uri="{FF2B5EF4-FFF2-40B4-BE49-F238E27FC236}">
                <a16:creationId xmlns:a16="http://schemas.microsoft.com/office/drawing/2014/main" id="{25482F4D-3065-4BAA-9003-D1C8B039B5F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  <a:endParaRPr lang="fr-BE" altLang="fr-FR"/>
          </a:p>
        </p:txBody>
      </p:sp>
      <p:sp>
        <p:nvSpPr>
          <p:cNvPr id="1027" name="Espace réservé du texte 2">
            <a:extLst>
              <a:ext uri="{FF2B5EF4-FFF2-40B4-BE49-F238E27FC236}">
                <a16:creationId xmlns:a16="http://schemas.microsoft.com/office/drawing/2014/main" id="{4ACBAC93-3D29-4999-968D-497A943FFB2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fr-BE" alt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5B1B0D6-F737-41E9-ACC3-7E872C79E9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5875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 dirty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E508ACD-8AD2-43E3-8D54-E79175D712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55C8AA3-DE7B-406F-B2F7-BADB07AB0ABF}" type="slidenum">
              <a:rPr lang="fr-BE" altLang="fr-FR"/>
              <a:pPr>
                <a:defRPr/>
              </a:pPr>
              <a:t>‹N°›</a:t>
            </a:fld>
            <a:endParaRPr lang="fr-BE" altLang="fr-FR"/>
          </a:p>
        </p:txBody>
      </p:sp>
      <p:pic>
        <p:nvPicPr>
          <p:cNvPr id="1030" name="Image 2" descr="Une image contenant dessin&#10;&#10;Description générée automatiquement">
            <a:extLst>
              <a:ext uri="{FF2B5EF4-FFF2-40B4-BE49-F238E27FC236}">
                <a16:creationId xmlns:a16="http://schemas.microsoft.com/office/drawing/2014/main" id="{D44EDB1A-5279-4B19-B083-A52440BBFA4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870575"/>
            <a:ext cx="1598613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31" name="Groupe 8">
            <a:extLst>
              <a:ext uri="{FF2B5EF4-FFF2-40B4-BE49-F238E27FC236}">
                <a16:creationId xmlns:a16="http://schemas.microsoft.com/office/drawing/2014/main" id="{AD7F9FA3-AF1E-45CA-8946-55B4C7428F2D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2686050" y="6299200"/>
            <a:ext cx="6089650" cy="522288"/>
            <a:chOff x="2927648" y="6369093"/>
            <a:chExt cx="6088563" cy="522623"/>
          </a:xfrm>
        </p:grpSpPr>
        <p:grpSp>
          <p:nvGrpSpPr>
            <p:cNvPr id="1032" name="Groupe 9">
              <a:extLst>
                <a:ext uri="{FF2B5EF4-FFF2-40B4-BE49-F238E27FC236}">
                  <a16:creationId xmlns:a16="http://schemas.microsoft.com/office/drawing/2014/main" id="{0478606A-8622-45A6-9B46-E55C4194759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03712" y="6447004"/>
              <a:ext cx="5400600" cy="438380"/>
              <a:chOff x="3503712" y="396839"/>
              <a:chExt cx="5230812" cy="1087945"/>
            </a:xfrm>
          </p:grpSpPr>
          <p:pic>
            <p:nvPicPr>
              <p:cNvPr id="1034" name="Image 3">
                <a:extLst>
                  <a:ext uri="{FF2B5EF4-FFF2-40B4-BE49-F238E27FC236}">
                    <a16:creationId xmlns:a16="http://schemas.microsoft.com/office/drawing/2014/main" id="{4F8F7FC5-3480-476D-AA08-0D51EFE06E6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73677"/>
              <a:stretch>
                <a:fillRect/>
              </a:stretch>
            </p:blipFill>
            <p:spPr bwMode="auto">
              <a:xfrm>
                <a:off x="3503712" y="396839"/>
                <a:ext cx="5230812" cy="2958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5" name="Image 3">
                <a:extLst>
                  <a:ext uri="{FF2B5EF4-FFF2-40B4-BE49-F238E27FC236}">
                    <a16:creationId xmlns:a16="http://schemas.microsoft.com/office/drawing/2014/main" id="{FEA3BCE0-DE78-487A-ACF5-EE5E9D5D00A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73677"/>
              <a:stretch>
                <a:fillRect/>
              </a:stretch>
            </p:blipFill>
            <p:spPr bwMode="auto">
              <a:xfrm>
                <a:off x="3503712" y="692696"/>
                <a:ext cx="5230812" cy="2958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6" name="Image 3">
                <a:extLst>
                  <a:ext uri="{FF2B5EF4-FFF2-40B4-BE49-F238E27FC236}">
                    <a16:creationId xmlns:a16="http://schemas.microsoft.com/office/drawing/2014/main" id="{0FF79324-75C7-4246-9653-B8FFD42452A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73677"/>
              <a:stretch>
                <a:fillRect/>
              </a:stretch>
            </p:blipFill>
            <p:spPr bwMode="auto">
              <a:xfrm>
                <a:off x="3503712" y="900894"/>
                <a:ext cx="5230812" cy="2958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7" name="Image 3">
                <a:extLst>
                  <a:ext uri="{FF2B5EF4-FFF2-40B4-BE49-F238E27FC236}">
                    <a16:creationId xmlns:a16="http://schemas.microsoft.com/office/drawing/2014/main" id="{810FE5CB-3122-425E-87EF-13E76864ECE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73677"/>
              <a:stretch>
                <a:fillRect/>
              </a:stretch>
            </p:blipFill>
            <p:spPr bwMode="auto">
              <a:xfrm>
                <a:off x="3503712" y="1188926"/>
                <a:ext cx="5230812" cy="2958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1" name="Titre 1">
              <a:extLst>
                <a:ext uri="{FF2B5EF4-FFF2-40B4-BE49-F238E27FC236}">
                  <a16:creationId xmlns:a16="http://schemas.microsoft.com/office/drawing/2014/main" id="{05C4A35A-7582-4999-B80F-C966F8685CB1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2927648" y="6369093"/>
              <a:ext cx="6088563" cy="522623"/>
            </a:xfrm>
            <a:prstGeom prst="rect">
              <a:avLst/>
            </a:prstGeom>
            <a:noFill/>
            <a:ln>
              <a:noFill/>
            </a:ln>
          </p:spPr>
          <p:txBody>
            <a:bodyPr anchor="ctr"/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600" b="1" kern="1200" cap="all" baseline="0">
                  <a:solidFill>
                    <a:srgbClr val="4D8C99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fontAlgn="auto" hangingPunct="1">
                <a:spcAft>
                  <a:spcPts val="0"/>
                </a:spcAft>
                <a:defRPr/>
              </a:pPr>
              <a:r>
                <a:rPr lang="fr-FR" sz="1400" dirty="0">
                  <a:solidFill>
                    <a:schemeClr val="bg1"/>
                  </a:solidFill>
                </a:rPr>
                <a:t>            Enquête DE CONJONCTURE - Filière FORET Bois – 20 au 24 AVRIL 2020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61" r:id="rId1"/>
    <p:sldLayoutId id="2147484762" r:id="rId2"/>
    <p:sldLayoutId id="2147484763" r:id="rId3"/>
    <p:sldLayoutId id="2147484764" r:id="rId4"/>
    <p:sldLayoutId id="2147484765" r:id="rId5"/>
    <p:sldLayoutId id="2147484766" r:id="rId6"/>
    <p:sldLayoutId id="2147484767" r:id="rId7"/>
    <p:sldLayoutId id="2147484768" r:id="rId8"/>
    <p:sldLayoutId id="2147484769" r:id="rId9"/>
    <p:sldLayoutId id="2147484770" r:id="rId10"/>
    <p:sldLayoutId id="2147484771" r:id="rId11"/>
    <p:sldLayoutId id="2147484772" r:id="rId12"/>
    <p:sldLayoutId id="2147484773" r:id="rId13"/>
    <p:sldLayoutId id="2147484774" r:id="rId14"/>
    <p:sldLayoutId id="2147484775" r:id="rId1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4.xml"/><Relationship Id="rId4" Type="http://schemas.openxmlformats.org/officeDocument/2006/relationships/chart" Target="../charts/char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6.xml"/><Relationship Id="rId4" Type="http://schemas.openxmlformats.org/officeDocument/2006/relationships/chart" Target="../charts/chart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8.xml"/><Relationship Id="rId4" Type="http://schemas.openxmlformats.org/officeDocument/2006/relationships/chart" Target="../charts/chart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0.xml"/><Relationship Id="rId4" Type="http://schemas.openxmlformats.org/officeDocument/2006/relationships/chart" Target="../charts/chart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2.xml"/><Relationship Id="rId4" Type="http://schemas.openxmlformats.org/officeDocument/2006/relationships/chart" Target="../charts/chart2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4.xml"/><Relationship Id="rId4" Type="http://schemas.openxmlformats.org/officeDocument/2006/relationships/chart" Target="../charts/chart2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6.xml"/><Relationship Id="rId4" Type="http://schemas.openxmlformats.org/officeDocument/2006/relationships/chart" Target="../charts/chart2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8.xml"/><Relationship Id="rId4" Type="http://schemas.openxmlformats.org/officeDocument/2006/relationships/chart" Target="../charts/chart2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0.xml"/><Relationship Id="rId4" Type="http://schemas.openxmlformats.org/officeDocument/2006/relationships/chart" Target="../charts/chart2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3.xml"/><Relationship Id="rId5" Type="http://schemas.openxmlformats.org/officeDocument/2006/relationships/chart" Target="../charts/chart32.xml"/><Relationship Id="rId4" Type="http://schemas.openxmlformats.org/officeDocument/2006/relationships/chart" Target="../charts/chart3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5.xml"/><Relationship Id="rId4" Type="http://schemas.openxmlformats.org/officeDocument/2006/relationships/chart" Target="../charts/chart3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7186B9-6C98-4F3A-9A01-6FC818FCA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0088" y="260350"/>
            <a:ext cx="10652125" cy="230346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4400" dirty="0"/>
              <a:t>Enquête DE CONJONCTURE ECONOMIQUE</a:t>
            </a:r>
            <a:br>
              <a:rPr lang="fr-FR" sz="4400" dirty="0"/>
            </a:br>
            <a:r>
              <a:rPr lang="fr-FR" sz="4400" dirty="0"/>
              <a:t>Filière Forêt Bois</a:t>
            </a:r>
          </a:p>
        </p:txBody>
      </p:sp>
      <p:sp>
        <p:nvSpPr>
          <p:cNvPr id="19459" name="Sous-titre 2">
            <a:extLst>
              <a:ext uri="{FF2B5EF4-FFF2-40B4-BE49-F238E27FC236}">
                <a16:creationId xmlns:a16="http://schemas.microsoft.com/office/drawing/2014/main" id="{5EF4C768-B988-4C91-996C-19C8050049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0088" y="3284538"/>
            <a:ext cx="7480300" cy="1368425"/>
          </a:xfrm>
        </p:spPr>
        <p:txBody>
          <a:bodyPr/>
          <a:lstStyle/>
          <a:p>
            <a:pPr eaLnBrk="1" hangingPunct="1"/>
            <a:r>
              <a:rPr lang="fr-FR" altLang="fr-FR" dirty="0"/>
              <a:t>Semaine du 20/04 au 24/04 2020</a:t>
            </a:r>
          </a:p>
          <a:p>
            <a:pPr eaLnBrk="1" hangingPunct="1"/>
            <a:r>
              <a:rPr lang="fr-FR" altLang="fr-FR" sz="1800" dirty="0"/>
              <a:t>340 entreprises répondantes en France</a:t>
            </a:r>
          </a:p>
          <a:p>
            <a:pPr eaLnBrk="1" hangingPunct="1"/>
            <a:endParaRPr lang="fr-FR" altLang="fr-FR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oupe 12">
            <a:extLst>
              <a:ext uri="{FF2B5EF4-FFF2-40B4-BE49-F238E27FC236}">
                <a16:creationId xmlns:a16="http://schemas.microsoft.com/office/drawing/2014/main" id="{B6B08A8A-88F6-4E91-9EE4-2F2A732E4B41}"/>
              </a:ext>
            </a:extLst>
          </p:cNvPr>
          <p:cNvGrpSpPr>
            <a:grpSpLocks/>
          </p:cNvGrpSpPr>
          <p:nvPr/>
        </p:nvGrpSpPr>
        <p:grpSpPr bwMode="auto">
          <a:xfrm>
            <a:off x="0" y="-26988"/>
            <a:ext cx="12192000" cy="1120776"/>
            <a:chOff x="3503712" y="396839"/>
            <a:chExt cx="5230812" cy="1087945"/>
          </a:xfrm>
        </p:grpSpPr>
        <p:pic>
          <p:nvPicPr>
            <p:cNvPr id="37893" name="Image 3">
              <a:extLst>
                <a:ext uri="{FF2B5EF4-FFF2-40B4-BE49-F238E27FC236}">
                  <a16:creationId xmlns:a16="http://schemas.microsoft.com/office/drawing/2014/main" id="{7459438F-77E0-45A8-8F39-4EA9F66EA25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396839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7894" name="Image 3">
              <a:extLst>
                <a:ext uri="{FF2B5EF4-FFF2-40B4-BE49-F238E27FC236}">
                  <a16:creationId xmlns:a16="http://schemas.microsoft.com/office/drawing/2014/main" id="{3A5F32C7-C88C-421C-BE1E-6ABCE577192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69269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7895" name="Image 3">
              <a:extLst>
                <a:ext uri="{FF2B5EF4-FFF2-40B4-BE49-F238E27FC236}">
                  <a16:creationId xmlns:a16="http://schemas.microsoft.com/office/drawing/2014/main" id="{AF0F3412-66B5-48BB-A9AA-8918B0C868F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900894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7896" name="Image 3">
              <a:extLst>
                <a:ext uri="{FF2B5EF4-FFF2-40B4-BE49-F238E27FC236}">
                  <a16:creationId xmlns:a16="http://schemas.microsoft.com/office/drawing/2014/main" id="{D9F3E2C4-11D9-4448-B50C-FBFD9E32DBC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118892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" name="Titre 1">
            <a:extLst>
              <a:ext uri="{FF2B5EF4-FFF2-40B4-BE49-F238E27FC236}">
                <a16:creationId xmlns:a16="http://schemas.microsoft.com/office/drawing/2014/main" id="{19025C9F-2CEA-40DD-A8C2-167D95FCE3D8}"/>
              </a:ext>
            </a:extLst>
          </p:cNvPr>
          <p:cNvSpPr txBox="1">
            <a:spLocks/>
          </p:cNvSpPr>
          <p:nvPr/>
        </p:nvSpPr>
        <p:spPr bwMode="auto">
          <a:xfrm>
            <a:off x="0" y="260350"/>
            <a:ext cx="12180888" cy="508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cap="all" baseline="0">
                <a:solidFill>
                  <a:srgbClr val="4D8C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</a:rPr>
              <a:t>Problèmes DE Trésorerie</a:t>
            </a:r>
          </a:p>
        </p:txBody>
      </p:sp>
      <p:graphicFrame>
        <p:nvGraphicFramePr>
          <p:cNvPr id="11" name="Graphique 10">
            <a:extLst>
              <a:ext uri="{FF2B5EF4-FFF2-40B4-BE49-F238E27FC236}">
                <a16:creationId xmlns:a16="http://schemas.microsoft.com/office/drawing/2014/main" id="{E1D80C39-C80B-45F2-84BB-41E10D3483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7755780"/>
              </p:ext>
            </p:extLst>
          </p:nvPr>
        </p:nvGraphicFramePr>
        <p:xfrm>
          <a:off x="1775520" y="1055688"/>
          <a:ext cx="8208912" cy="5310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8" name="Groupe 12">
            <a:extLst>
              <a:ext uri="{FF2B5EF4-FFF2-40B4-BE49-F238E27FC236}">
                <a16:creationId xmlns:a16="http://schemas.microsoft.com/office/drawing/2014/main" id="{02FA0432-50B7-4E7A-BC4C-7506AFC94360}"/>
              </a:ext>
            </a:extLst>
          </p:cNvPr>
          <p:cNvGrpSpPr>
            <a:grpSpLocks/>
          </p:cNvGrpSpPr>
          <p:nvPr/>
        </p:nvGrpSpPr>
        <p:grpSpPr bwMode="auto">
          <a:xfrm>
            <a:off x="0" y="-26988"/>
            <a:ext cx="12192000" cy="1120776"/>
            <a:chOff x="3503712" y="396839"/>
            <a:chExt cx="5230812" cy="1087945"/>
          </a:xfrm>
        </p:grpSpPr>
        <p:pic>
          <p:nvPicPr>
            <p:cNvPr id="39941" name="Image 3">
              <a:extLst>
                <a:ext uri="{FF2B5EF4-FFF2-40B4-BE49-F238E27FC236}">
                  <a16:creationId xmlns:a16="http://schemas.microsoft.com/office/drawing/2014/main" id="{C327013B-20FE-42C6-835D-9836F928E6E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396839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9942" name="Image 3">
              <a:extLst>
                <a:ext uri="{FF2B5EF4-FFF2-40B4-BE49-F238E27FC236}">
                  <a16:creationId xmlns:a16="http://schemas.microsoft.com/office/drawing/2014/main" id="{C2A34B1F-D0FA-4544-BD82-760AD2DA72D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69269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9943" name="Image 3">
              <a:extLst>
                <a:ext uri="{FF2B5EF4-FFF2-40B4-BE49-F238E27FC236}">
                  <a16:creationId xmlns:a16="http://schemas.microsoft.com/office/drawing/2014/main" id="{80F0B9F4-E687-4C9B-9ED5-806E39A1D96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900894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9944" name="Image 3">
              <a:extLst>
                <a:ext uri="{FF2B5EF4-FFF2-40B4-BE49-F238E27FC236}">
                  <a16:creationId xmlns:a16="http://schemas.microsoft.com/office/drawing/2014/main" id="{FDFF8762-BD0D-487C-9D9C-A11264204CA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118892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" name="Titre 1">
            <a:extLst>
              <a:ext uri="{FF2B5EF4-FFF2-40B4-BE49-F238E27FC236}">
                <a16:creationId xmlns:a16="http://schemas.microsoft.com/office/drawing/2014/main" id="{0F7F655D-119F-4389-85CA-116E4A382F77}"/>
              </a:ext>
            </a:extLst>
          </p:cNvPr>
          <p:cNvSpPr txBox="1">
            <a:spLocks/>
          </p:cNvSpPr>
          <p:nvPr/>
        </p:nvSpPr>
        <p:spPr bwMode="auto">
          <a:xfrm>
            <a:off x="0" y="260350"/>
            <a:ext cx="12180888" cy="508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cap="all" baseline="0">
                <a:solidFill>
                  <a:srgbClr val="4D8C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</a:rPr>
              <a:t>Perte de CA sur le mois d’avril 2020 vs 2019</a:t>
            </a:r>
          </a:p>
        </p:txBody>
      </p:sp>
      <p:graphicFrame>
        <p:nvGraphicFramePr>
          <p:cNvPr id="13" name="Graphique 12">
            <a:extLst>
              <a:ext uri="{FF2B5EF4-FFF2-40B4-BE49-F238E27FC236}">
                <a16:creationId xmlns:a16="http://schemas.microsoft.com/office/drawing/2014/main" id="{BEC248BC-2EFB-4004-9209-175C26F15F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5710303"/>
              </p:ext>
            </p:extLst>
          </p:nvPr>
        </p:nvGraphicFramePr>
        <p:xfrm>
          <a:off x="2351584" y="1055688"/>
          <a:ext cx="8280920" cy="5253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8" name="Groupe 12">
            <a:extLst>
              <a:ext uri="{FF2B5EF4-FFF2-40B4-BE49-F238E27FC236}">
                <a16:creationId xmlns:a16="http://schemas.microsoft.com/office/drawing/2014/main" id="{02FA0432-50B7-4E7A-BC4C-7506AFC94360}"/>
              </a:ext>
            </a:extLst>
          </p:cNvPr>
          <p:cNvGrpSpPr>
            <a:grpSpLocks/>
          </p:cNvGrpSpPr>
          <p:nvPr/>
        </p:nvGrpSpPr>
        <p:grpSpPr bwMode="auto">
          <a:xfrm>
            <a:off x="0" y="-26988"/>
            <a:ext cx="12192000" cy="1120776"/>
            <a:chOff x="3503712" y="396839"/>
            <a:chExt cx="5230812" cy="1087945"/>
          </a:xfrm>
        </p:grpSpPr>
        <p:pic>
          <p:nvPicPr>
            <p:cNvPr id="39941" name="Image 3">
              <a:extLst>
                <a:ext uri="{FF2B5EF4-FFF2-40B4-BE49-F238E27FC236}">
                  <a16:creationId xmlns:a16="http://schemas.microsoft.com/office/drawing/2014/main" id="{C327013B-20FE-42C6-835D-9836F928E6E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396839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9942" name="Image 3">
              <a:extLst>
                <a:ext uri="{FF2B5EF4-FFF2-40B4-BE49-F238E27FC236}">
                  <a16:creationId xmlns:a16="http://schemas.microsoft.com/office/drawing/2014/main" id="{C2A34B1F-D0FA-4544-BD82-760AD2DA72D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69269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9943" name="Image 3">
              <a:extLst>
                <a:ext uri="{FF2B5EF4-FFF2-40B4-BE49-F238E27FC236}">
                  <a16:creationId xmlns:a16="http://schemas.microsoft.com/office/drawing/2014/main" id="{80F0B9F4-E687-4C9B-9ED5-806E39A1D96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900894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9944" name="Image 3">
              <a:extLst>
                <a:ext uri="{FF2B5EF4-FFF2-40B4-BE49-F238E27FC236}">
                  <a16:creationId xmlns:a16="http://schemas.microsoft.com/office/drawing/2014/main" id="{FDFF8762-BD0D-487C-9D9C-A11264204CA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118892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" name="Titre 1">
            <a:extLst>
              <a:ext uri="{FF2B5EF4-FFF2-40B4-BE49-F238E27FC236}">
                <a16:creationId xmlns:a16="http://schemas.microsoft.com/office/drawing/2014/main" id="{0F7F655D-119F-4389-85CA-116E4A382F77}"/>
              </a:ext>
            </a:extLst>
          </p:cNvPr>
          <p:cNvSpPr txBox="1">
            <a:spLocks/>
          </p:cNvSpPr>
          <p:nvPr/>
        </p:nvSpPr>
        <p:spPr bwMode="auto">
          <a:xfrm>
            <a:off x="0" y="260350"/>
            <a:ext cx="12180888" cy="508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cap="all" baseline="0">
                <a:solidFill>
                  <a:srgbClr val="4D8C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</a:rPr>
              <a:t>Visibilité du marché </a:t>
            </a:r>
          </a:p>
        </p:txBody>
      </p:sp>
      <p:graphicFrame>
        <p:nvGraphicFramePr>
          <p:cNvPr id="10" name="Graphique 9">
            <a:extLst>
              <a:ext uri="{FF2B5EF4-FFF2-40B4-BE49-F238E27FC236}">
                <a16:creationId xmlns:a16="http://schemas.microsoft.com/office/drawing/2014/main" id="{E6C069D8-9F6A-423B-8B4D-0B8047C0AA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8871780"/>
              </p:ext>
            </p:extLst>
          </p:nvPr>
        </p:nvGraphicFramePr>
        <p:xfrm>
          <a:off x="2639616" y="1106129"/>
          <a:ext cx="7625261" cy="52595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96262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8" name="Groupe 12">
            <a:extLst>
              <a:ext uri="{FF2B5EF4-FFF2-40B4-BE49-F238E27FC236}">
                <a16:creationId xmlns:a16="http://schemas.microsoft.com/office/drawing/2014/main" id="{02FA0432-50B7-4E7A-BC4C-7506AFC94360}"/>
              </a:ext>
            </a:extLst>
          </p:cNvPr>
          <p:cNvGrpSpPr>
            <a:grpSpLocks/>
          </p:cNvGrpSpPr>
          <p:nvPr/>
        </p:nvGrpSpPr>
        <p:grpSpPr bwMode="auto">
          <a:xfrm>
            <a:off x="0" y="-26988"/>
            <a:ext cx="12192000" cy="1120776"/>
            <a:chOff x="3503712" y="396839"/>
            <a:chExt cx="5230812" cy="1087945"/>
          </a:xfrm>
        </p:grpSpPr>
        <p:pic>
          <p:nvPicPr>
            <p:cNvPr id="39941" name="Image 3">
              <a:extLst>
                <a:ext uri="{FF2B5EF4-FFF2-40B4-BE49-F238E27FC236}">
                  <a16:creationId xmlns:a16="http://schemas.microsoft.com/office/drawing/2014/main" id="{C327013B-20FE-42C6-835D-9836F928E6E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396839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9942" name="Image 3">
              <a:extLst>
                <a:ext uri="{FF2B5EF4-FFF2-40B4-BE49-F238E27FC236}">
                  <a16:creationId xmlns:a16="http://schemas.microsoft.com/office/drawing/2014/main" id="{C2A34B1F-D0FA-4544-BD82-760AD2DA72D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69269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9943" name="Image 3">
              <a:extLst>
                <a:ext uri="{FF2B5EF4-FFF2-40B4-BE49-F238E27FC236}">
                  <a16:creationId xmlns:a16="http://schemas.microsoft.com/office/drawing/2014/main" id="{80F0B9F4-E687-4C9B-9ED5-806E39A1D96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900894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9944" name="Image 3">
              <a:extLst>
                <a:ext uri="{FF2B5EF4-FFF2-40B4-BE49-F238E27FC236}">
                  <a16:creationId xmlns:a16="http://schemas.microsoft.com/office/drawing/2014/main" id="{FDFF8762-BD0D-487C-9D9C-A11264204CA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118892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" name="Titre 1">
            <a:extLst>
              <a:ext uri="{FF2B5EF4-FFF2-40B4-BE49-F238E27FC236}">
                <a16:creationId xmlns:a16="http://schemas.microsoft.com/office/drawing/2014/main" id="{0F7F655D-119F-4389-85CA-116E4A382F77}"/>
              </a:ext>
            </a:extLst>
          </p:cNvPr>
          <p:cNvSpPr txBox="1">
            <a:spLocks/>
          </p:cNvSpPr>
          <p:nvPr/>
        </p:nvSpPr>
        <p:spPr bwMode="auto">
          <a:xfrm>
            <a:off x="0" y="260350"/>
            <a:ext cx="12180888" cy="508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cap="all" baseline="0">
                <a:solidFill>
                  <a:srgbClr val="4D8C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</a:rPr>
              <a:t>Volume de bois </a:t>
            </a:r>
            <a:r>
              <a:rPr lang="fr-FR" sz="4000" dirty="0" err="1">
                <a:solidFill>
                  <a:schemeClr val="bg1"/>
                </a:solidFill>
              </a:rPr>
              <a:t>scolyté</a:t>
            </a:r>
            <a:r>
              <a:rPr lang="fr-FR" sz="4000" dirty="0">
                <a:solidFill>
                  <a:schemeClr val="bg1"/>
                </a:solidFill>
              </a:rPr>
              <a:t> mobilisable</a:t>
            </a:r>
          </a:p>
        </p:txBody>
      </p:sp>
      <p:graphicFrame>
        <p:nvGraphicFramePr>
          <p:cNvPr id="11" name="Graphique 10">
            <a:extLst>
              <a:ext uri="{FF2B5EF4-FFF2-40B4-BE49-F238E27FC236}">
                <a16:creationId xmlns:a16="http://schemas.microsoft.com/office/drawing/2014/main" id="{F8C5881B-322C-48D2-89AD-35D5D28053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4729326"/>
              </p:ext>
            </p:extLst>
          </p:nvPr>
        </p:nvGraphicFramePr>
        <p:xfrm>
          <a:off x="1991544" y="1003483"/>
          <a:ext cx="8424936" cy="5362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233460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671EB5-7DED-4E4B-BC3A-9ED82974DC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Par secteur d’activité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7C7B79E-C506-4064-84BA-5AD78DA153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63202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274" name="Groupe 12">
            <a:extLst>
              <a:ext uri="{FF2B5EF4-FFF2-40B4-BE49-F238E27FC236}">
                <a16:creationId xmlns:a16="http://schemas.microsoft.com/office/drawing/2014/main" id="{CED3E227-66DE-4F2C-BEE1-3C100732CF60}"/>
              </a:ext>
            </a:extLst>
          </p:cNvPr>
          <p:cNvGrpSpPr>
            <a:grpSpLocks/>
          </p:cNvGrpSpPr>
          <p:nvPr/>
        </p:nvGrpSpPr>
        <p:grpSpPr bwMode="auto">
          <a:xfrm>
            <a:off x="0" y="-26988"/>
            <a:ext cx="12192000" cy="1120776"/>
            <a:chOff x="3503712" y="396839"/>
            <a:chExt cx="5230812" cy="1087945"/>
          </a:xfrm>
        </p:grpSpPr>
        <p:pic>
          <p:nvPicPr>
            <p:cNvPr id="54281" name="Image 3">
              <a:extLst>
                <a:ext uri="{FF2B5EF4-FFF2-40B4-BE49-F238E27FC236}">
                  <a16:creationId xmlns:a16="http://schemas.microsoft.com/office/drawing/2014/main" id="{FCA9DA37-42FD-48EE-8582-DCDCE52CF51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396839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4282" name="Image 3">
              <a:extLst>
                <a:ext uri="{FF2B5EF4-FFF2-40B4-BE49-F238E27FC236}">
                  <a16:creationId xmlns:a16="http://schemas.microsoft.com/office/drawing/2014/main" id="{8B2DC2C7-8694-4BEF-86EE-4D08A5CF607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69269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4283" name="Image 3">
              <a:extLst>
                <a:ext uri="{FF2B5EF4-FFF2-40B4-BE49-F238E27FC236}">
                  <a16:creationId xmlns:a16="http://schemas.microsoft.com/office/drawing/2014/main" id="{65145CAE-5B80-4807-805F-DE5CE0A8F67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900894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4284" name="Image 3">
              <a:extLst>
                <a:ext uri="{FF2B5EF4-FFF2-40B4-BE49-F238E27FC236}">
                  <a16:creationId xmlns:a16="http://schemas.microsoft.com/office/drawing/2014/main" id="{1E6A5BED-E777-45DE-9C99-1019942E584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118892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" name="Titre 1">
            <a:extLst>
              <a:ext uri="{FF2B5EF4-FFF2-40B4-BE49-F238E27FC236}">
                <a16:creationId xmlns:a16="http://schemas.microsoft.com/office/drawing/2014/main" id="{89BB8AE4-EB69-401C-A01E-CF1385381E45}"/>
              </a:ext>
            </a:extLst>
          </p:cNvPr>
          <p:cNvSpPr txBox="1">
            <a:spLocks/>
          </p:cNvSpPr>
          <p:nvPr/>
        </p:nvSpPr>
        <p:spPr bwMode="auto">
          <a:xfrm>
            <a:off x="0" y="254000"/>
            <a:ext cx="12180888" cy="508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defPPr>
              <a:defRPr lang="fr-FR"/>
            </a:defPPr>
            <a:lvl1pPr algn="ctr" eaLnBrk="1" fontAlgn="auto" hangingPunct="1">
              <a:spcAft>
                <a:spcPts val="0"/>
              </a:spcAft>
              <a:defRPr sz="3600" b="1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>
              <a:defRPr sz="4400">
                <a:latin typeface="Calibri" pitchFamily="34" charset="0"/>
              </a:defRPr>
            </a:lvl2pPr>
            <a:lvl3pPr algn="ctr">
              <a:defRPr sz="4400">
                <a:latin typeface="Calibri" pitchFamily="34" charset="0"/>
              </a:defRPr>
            </a:lvl3pPr>
            <a:lvl4pPr algn="ctr">
              <a:defRPr sz="4400">
                <a:latin typeface="Calibri" pitchFamily="34" charset="0"/>
              </a:defRPr>
            </a:lvl4pPr>
            <a:lvl5pPr algn="ctr">
              <a:defRPr sz="4400">
                <a:latin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fr-FR" dirty="0"/>
              <a:t>Plantation / sylviculture / gestion forestière</a:t>
            </a:r>
          </a:p>
        </p:txBody>
      </p:sp>
      <p:sp>
        <p:nvSpPr>
          <p:cNvPr id="29" name="Titre 1">
            <a:extLst>
              <a:ext uri="{FF2B5EF4-FFF2-40B4-BE49-F238E27FC236}">
                <a16:creationId xmlns:a16="http://schemas.microsoft.com/office/drawing/2014/main" id="{EB40178A-3DD1-49CC-A40F-644FB5082ABA}"/>
              </a:ext>
            </a:extLst>
          </p:cNvPr>
          <p:cNvSpPr txBox="1">
            <a:spLocks/>
          </p:cNvSpPr>
          <p:nvPr/>
        </p:nvSpPr>
        <p:spPr bwMode="auto">
          <a:xfrm>
            <a:off x="2135188" y="2039938"/>
            <a:ext cx="1912937" cy="401637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cap="all" baseline="0">
                <a:solidFill>
                  <a:srgbClr val="4D8C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fr-FR" sz="2000" dirty="0"/>
              <a:t>Cette semaine</a:t>
            </a:r>
          </a:p>
        </p:txBody>
      </p:sp>
      <p:sp>
        <p:nvSpPr>
          <p:cNvPr id="30" name="Titre 1">
            <a:extLst>
              <a:ext uri="{FF2B5EF4-FFF2-40B4-BE49-F238E27FC236}">
                <a16:creationId xmlns:a16="http://schemas.microsoft.com/office/drawing/2014/main" id="{8C8CC79F-2116-448F-95DB-7B66EBD48C08}"/>
              </a:ext>
            </a:extLst>
          </p:cNvPr>
          <p:cNvSpPr txBox="1">
            <a:spLocks/>
          </p:cNvSpPr>
          <p:nvPr/>
        </p:nvSpPr>
        <p:spPr bwMode="auto">
          <a:xfrm>
            <a:off x="7032625" y="1901825"/>
            <a:ext cx="2870200" cy="677863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cap="all" baseline="0">
                <a:solidFill>
                  <a:srgbClr val="4D8C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fr-FR" sz="2000" dirty="0"/>
              <a:t>la semaine prochaine</a:t>
            </a:r>
          </a:p>
        </p:txBody>
      </p:sp>
      <p:graphicFrame>
        <p:nvGraphicFramePr>
          <p:cNvPr id="15" name="Graphique 14">
            <a:extLst>
              <a:ext uri="{FF2B5EF4-FFF2-40B4-BE49-F238E27FC236}">
                <a16:creationId xmlns:a16="http://schemas.microsoft.com/office/drawing/2014/main" id="{4FF8983D-68B7-4332-AC18-E073039456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6606486"/>
              </p:ext>
            </p:extLst>
          </p:nvPr>
        </p:nvGraphicFramePr>
        <p:xfrm>
          <a:off x="695400" y="2551087"/>
          <a:ext cx="5052060" cy="3413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Graphique 16">
            <a:extLst>
              <a:ext uri="{FF2B5EF4-FFF2-40B4-BE49-F238E27FC236}">
                <a16:creationId xmlns:a16="http://schemas.microsoft.com/office/drawing/2014/main" id="{6B64B271-15A8-4CB8-8276-E1705EC9F5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1765334"/>
              </p:ext>
            </p:extLst>
          </p:nvPr>
        </p:nvGraphicFramePr>
        <p:xfrm>
          <a:off x="6240016" y="2601927"/>
          <a:ext cx="4617720" cy="2910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Groupe 12">
            <a:extLst>
              <a:ext uri="{FF2B5EF4-FFF2-40B4-BE49-F238E27FC236}">
                <a16:creationId xmlns:a16="http://schemas.microsoft.com/office/drawing/2014/main" id="{D0037356-CDC8-46E3-A99B-7333CE084766}"/>
              </a:ext>
            </a:extLst>
          </p:cNvPr>
          <p:cNvGrpSpPr>
            <a:grpSpLocks/>
          </p:cNvGrpSpPr>
          <p:nvPr/>
        </p:nvGrpSpPr>
        <p:grpSpPr bwMode="auto">
          <a:xfrm>
            <a:off x="0" y="-26988"/>
            <a:ext cx="12192000" cy="1120776"/>
            <a:chOff x="3503712" y="396839"/>
            <a:chExt cx="5230812" cy="1087945"/>
          </a:xfrm>
        </p:grpSpPr>
        <p:pic>
          <p:nvPicPr>
            <p:cNvPr id="56329" name="Image 3">
              <a:extLst>
                <a:ext uri="{FF2B5EF4-FFF2-40B4-BE49-F238E27FC236}">
                  <a16:creationId xmlns:a16="http://schemas.microsoft.com/office/drawing/2014/main" id="{C2A75F8C-4B7F-4190-B924-CAD991F876C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396839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6330" name="Image 3">
              <a:extLst>
                <a:ext uri="{FF2B5EF4-FFF2-40B4-BE49-F238E27FC236}">
                  <a16:creationId xmlns:a16="http://schemas.microsoft.com/office/drawing/2014/main" id="{0FEA00A6-A5B2-4089-8610-AE21B1DC10D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69269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6331" name="Image 3">
              <a:extLst>
                <a:ext uri="{FF2B5EF4-FFF2-40B4-BE49-F238E27FC236}">
                  <a16:creationId xmlns:a16="http://schemas.microsoft.com/office/drawing/2014/main" id="{D071C511-06D5-4C33-8F37-8EEA81186E9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900894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6332" name="Image 3">
              <a:extLst>
                <a:ext uri="{FF2B5EF4-FFF2-40B4-BE49-F238E27FC236}">
                  <a16:creationId xmlns:a16="http://schemas.microsoft.com/office/drawing/2014/main" id="{9A313DEE-8F7E-4E8D-8F92-131F2C90197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118892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" name="Titre 1">
            <a:extLst>
              <a:ext uri="{FF2B5EF4-FFF2-40B4-BE49-F238E27FC236}">
                <a16:creationId xmlns:a16="http://schemas.microsoft.com/office/drawing/2014/main" id="{F7AEA960-050B-43BA-A6F3-7FE821657838}"/>
              </a:ext>
            </a:extLst>
          </p:cNvPr>
          <p:cNvSpPr txBox="1">
            <a:spLocks/>
          </p:cNvSpPr>
          <p:nvPr/>
        </p:nvSpPr>
        <p:spPr bwMode="auto">
          <a:xfrm>
            <a:off x="0" y="254000"/>
            <a:ext cx="12180888" cy="508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defPPr>
              <a:defRPr lang="fr-FR"/>
            </a:defPPr>
            <a:lvl1pPr algn="ctr" eaLnBrk="1" fontAlgn="auto" hangingPunct="1">
              <a:spcAft>
                <a:spcPts val="0"/>
              </a:spcAft>
              <a:defRPr sz="3600" b="1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>
              <a:defRPr sz="4400">
                <a:latin typeface="Calibri" pitchFamily="34" charset="0"/>
              </a:defRPr>
            </a:lvl2pPr>
            <a:lvl3pPr algn="ctr">
              <a:defRPr sz="4400">
                <a:latin typeface="Calibri" pitchFamily="34" charset="0"/>
              </a:defRPr>
            </a:lvl3pPr>
            <a:lvl4pPr algn="ctr">
              <a:defRPr sz="4400">
                <a:latin typeface="Calibri" pitchFamily="34" charset="0"/>
              </a:defRPr>
            </a:lvl4pPr>
            <a:lvl5pPr algn="ctr">
              <a:defRPr sz="4400">
                <a:latin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fr-FR" dirty="0"/>
              <a:t>ETF / TRANSPORT DE GRUME</a:t>
            </a:r>
          </a:p>
        </p:txBody>
      </p:sp>
      <p:sp>
        <p:nvSpPr>
          <p:cNvPr id="21" name="Titre 1">
            <a:extLst>
              <a:ext uri="{FF2B5EF4-FFF2-40B4-BE49-F238E27FC236}">
                <a16:creationId xmlns:a16="http://schemas.microsoft.com/office/drawing/2014/main" id="{04DCF077-E940-49A0-86F0-130E29704221}"/>
              </a:ext>
            </a:extLst>
          </p:cNvPr>
          <p:cNvSpPr txBox="1">
            <a:spLocks/>
          </p:cNvSpPr>
          <p:nvPr/>
        </p:nvSpPr>
        <p:spPr bwMode="auto">
          <a:xfrm>
            <a:off x="2063552" y="1362075"/>
            <a:ext cx="1911350" cy="40005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cap="all" baseline="0">
                <a:solidFill>
                  <a:srgbClr val="4D8C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fr-FR" sz="2000" dirty="0"/>
              <a:t>Cette semaine</a:t>
            </a:r>
          </a:p>
        </p:txBody>
      </p:sp>
      <p:sp>
        <p:nvSpPr>
          <p:cNvPr id="24" name="Titre 1">
            <a:extLst>
              <a:ext uri="{FF2B5EF4-FFF2-40B4-BE49-F238E27FC236}">
                <a16:creationId xmlns:a16="http://schemas.microsoft.com/office/drawing/2014/main" id="{36C9C16B-71CA-4032-8773-B0C025C1D88E}"/>
              </a:ext>
            </a:extLst>
          </p:cNvPr>
          <p:cNvSpPr txBox="1">
            <a:spLocks/>
          </p:cNvSpPr>
          <p:nvPr/>
        </p:nvSpPr>
        <p:spPr bwMode="auto">
          <a:xfrm>
            <a:off x="7968208" y="1362075"/>
            <a:ext cx="2870200" cy="677862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cap="all" baseline="0">
                <a:solidFill>
                  <a:srgbClr val="4D8C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fr-FR" sz="2000" dirty="0"/>
              <a:t>la semaine prochaine</a:t>
            </a:r>
          </a:p>
        </p:txBody>
      </p:sp>
      <p:graphicFrame>
        <p:nvGraphicFramePr>
          <p:cNvPr id="15" name="Graphique 14">
            <a:extLst>
              <a:ext uri="{FF2B5EF4-FFF2-40B4-BE49-F238E27FC236}">
                <a16:creationId xmlns:a16="http://schemas.microsoft.com/office/drawing/2014/main" id="{4FF8983D-68B7-4332-AC18-E073039456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9941208"/>
              </p:ext>
            </p:extLst>
          </p:nvPr>
        </p:nvGraphicFramePr>
        <p:xfrm>
          <a:off x="335360" y="1916832"/>
          <a:ext cx="4671060" cy="3413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Graphique 16">
            <a:extLst>
              <a:ext uri="{FF2B5EF4-FFF2-40B4-BE49-F238E27FC236}">
                <a16:creationId xmlns:a16="http://schemas.microsoft.com/office/drawing/2014/main" id="{6B64B271-15A8-4CB8-8276-E1705EC9F5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2412993"/>
              </p:ext>
            </p:extLst>
          </p:nvPr>
        </p:nvGraphicFramePr>
        <p:xfrm>
          <a:off x="6312024" y="2039937"/>
          <a:ext cx="4815840" cy="2910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418" name="Groupe 12">
            <a:extLst>
              <a:ext uri="{FF2B5EF4-FFF2-40B4-BE49-F238E27FC236}">
                <a16:creationId xmlns:a16="http://schemas.microsoft.com/office/drawing/2014/main" id="{3772CB9C-6FC9-4614-8A4A-BDFFABCF5CCA}"/>
              </a:ext>
            </a:extLst>
          </p:cNvPr>
          <p:cNvGrpSpPr>
            <a:grpSpLocks/>
          </p:cNvGrpSpPr>
          <p:nvPr/>
        </p:nvGrpSpPr>
        <p:grpSpPr bwMode="auto">
          <a:xfrm>
            <a:off x="0" y="-26988"/>
            <a:ext cx="12192000" cy="1120776"/>
            <a:chOff x="3503712" y="396839"/>
            <a:chExt cx="5230812" cy="1087945"/>
          </a:xfrm>
        </p:grpSpPr>
        <p:pic>
          <p:nvPicPr>
            <p:cNvPr id="60426" name="Image 3">
              <a:extLst>
                <a:ext uri="{FF2B5EF4-FFF2-40B4-BE49-F238E27FC236}">
                  <a16:creationId xmlns:a16="http://schemas.microsoft.com/office/drawing/2014/main" id="{A27F5E79-BAD6-4DC6-8482-45D3D1FF70D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396839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0427" name="Image 3">
              <a:extLst>
                <a:ext uri="{FF2B5EF4-FFF2-40B4-BE49-F238E27FC236}">
                  <a16:creationId xmlns:a16="http://schemas.microsoft.com/office/drawing/2014/main" id="{65148E4E-4688-4EBA-B15E-8F9EB827F99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69269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0428" name="Image 3">
              <a:extLst>
                <a:ext uri="{FF2B5EF4-FFF2-40B4-BE49-F238E27FC236}">
                  <a16:creationId xmlns:a16="http://schemas.microsoft.com/office/drawing/2014/main" id="{EE48D323-2EE8-4EFF-BCC9-57BE4DFDE08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900894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0429" name="Image 3">
              <a:extLst>
                <a:ext uri="{FF2B5EF4-FFF2-40B4-BE49-F238E27FC236}">
                  <a16:creationId xmlns:a16="http://schemas.microsoft.com/office/drawing/2014/main" id="{1E66B7DB-DBE0-42D6-A783-3C7D4BCDB51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118892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" name="Titre 1">
            <a:extLst>
              <a:ext uri="{FF2B5EF4-FFF2-40B4-BE49-F238E27FC236}">
                <a16:creationId xmlns:a16="http://schemas.microsoft.com/office/drawing/2014/main" id="{5A3639C9-251B-4B75-B91F-08A10D6824C4}"/>
              </a:ext>
            </a:extLst>
          </p:cNvPr>
          <p:cNvSpPr txBox="1">
            <a:spLocks/>
          </p:cNvSpPr>
          <p:nvPr/>
        </p:nvSpPr>
        <p:spPr bwMode="auto">
          <a:xfrm>
            <a:off x="0" y="254000"/>
            <a:ext cx="12180888" cy="508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defPPr>
              <a:defRPr lang="fr-FR"/>
            </a:defPPr>
            <a:lvl1pPr algn="ctr" eaLnBrk="1" fontAlgn="auto" hangingPunct="1">
              <a:spcAft>
                <a:spcPts val="0"/>
              </a:spcAft>
              <a:defRPr sz="3600" b="1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>
              <a:defRPr sz="4400">
                <a:latin typeface="Calibri" pitchFamily="34" charset="0"/>
              </a:defRPr>
            </a:lvl2pPr>
            <a:lvl3pPr algn="ctr">
              <a:defRPr sz="4400">
                <a:latin typeface="Calibri" pitchFamily="34" charset="0"/>
              </a:defRPr>
            </a:lvl3pPr>
            <a:lvl4pPr algn="ctr">
              <a:defRPr sz="4400">
                <a:latin typeface="Calibri" pitchFamily="34" charset="0"/>
              </a:defRPr>
            </a:lvl4pPr>
            <a:lvl5pPr algn="ctr">
              <a:defRPr sz="4400">
                <a:latin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fr-FR" dirty="0" err="1"/>
              <a:t>EXPLOITant</a:t>
            </a:r>
            <a:r>
              <a:rPr lang="fr-FR" dirty="0"/>
              <a:t> </a:t>
            </a:r>
            <a:r>
              <a:rPr lang="fr-FR" dirty="0" err="1"/>
              <a:t>FORESTIEr</a:t>
            </a:r>
            <a:r>
              <a:rPr lang="fr-FR" dirty="0"/>
              <a:t> / scieur &amp; scieur</a:t>
            </a:r>
          </a:p>
        </p:txBody>
      </p:sp>
      <p:sp>
        <p:nvSpPr>
          <p:cNvPr id="22" name="Titre 1">
            <a:extLst>
              <a:ext uri="{FF2B5EF4-FFF2-40B4-BE49-F238E27FC236}">
                <a16:creationId xmlns:a16="http://schemas.microsoft.com/office/drawing/2014/main" id="{B0E21DF2-21E5-48F7-B97C-FAA6B97E0CD0}"/>
              </a:ext>
            </a:extLst>
          </p:cNvPr>
          <p:cNvSpPr txBox="1">
            <a:spLocks/>
          </p:cNvSpPr>
          <p:nvPr/>
        </p:nvSpPr>
        <p:spPr bwMode="auto">
          <a:xfrm>
            <a:off x="2208213" y="1141413"/>
            <a:ext cx="1911350" cy="40005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cap="all" baseline="0">
                <a:solidFill>
                  <a:srgbClr val="4D8C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fr-FR" sz="2000" dirty="0"/>
              <a:t>Cette semaine</a:t>
            </a:r>
          </a:p>
        </p:txBody>
      </p:sp>
      <p:sp>
        <p:nvSpPr>
          <p:cNvPr id="25" name="Titre 1">
            <a:extLst>
              <a:ext uri="{FF2B5EF4-FFF2-40B4-BE49-F238E27FC236}">
                <a16:creationId xmlns:a16="http://schemas.microsoft.com/office/drawing/2014/main" id="{B37A1455-43DF-4F44-B476-0B01E0564324}"/>
              </a:ext>
            </a:extLst>
          </p:cNvPr>
          <p:cNvSpPr txBox="1">
            <a:spLocks/>
          </p:cNvSpPr>
          <p:nvPr/>
        </p:nvSpPr>
        <p:spPr bwMode="auto">
          <a:xfrm>
            <a:off x="7967663" y="981075"/>
            <a:ext cx="2870200" cy="677863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cap="all" baseline="0">
                <a:solidFill>
                  <a:srgbClr val="4D8C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fr-FR" sz="2000" dirty="0"/>
              <a:t>la semaine prochaine</a:t>
            </a:r>
          </a:p>
        </p:txBody>
      </p:sp>
      <p:graphicFrame>
        <p:nvGraphicFramePr>
          <p:cNvPr id="15" name="Graphique 14">
            <a:extLst>
              <a:ext uri="{FF2B5EF4-FFF2-40B4-BE49-F238E27FC236}">
                <a16:creationId xmlns:a16="http://schemas.microsoft.com/office/drawing/2014/main" id="{4FF8983D-68B7-4332-AC18-E073039456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7121339"/>
              </p:ext>
            </p:extLst>
          </p:nvPr>
        </p:nvGraphicFramePr>
        <p:xfrm>
          <a:off x="551384" y="1722120"/>
          <a:ext cx="4191000" cy="3413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Graphique 16">
            <a:extLst>
              <a:ext uri="{FF2B5EF4-FFF2-40B4-BE49-F238E27FC236}">
                <a16:creationId xmlns:a16="http://schemas.microsoft.com/office/drawing/2014/main" id="{6B64B271-15A8-4CB8-8276-E1705EC9F5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7277019"/>
              </p:ext>
            </p:extLst>
          </p:nvPr>
        </p:nvGraphicFramePr>
        <p:xfrm>
          <a:off x="7104112" y="1713195"/>
          <a:ext cx="4236720" cy="2910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466" name="Groupe 12">
            <a:extLst>
              <a:ext uri="{FF2B5EF4-FFF2-40B4-BE49-F238E27FC236}">
                <a16:creationId xmlns:a16="http://schemas.microsoft.com/office/drawing/2014/main" id="{7BA3D4E4-DB75-4383-AC69-B7EFAD88B890}"/>
              </a:ext>
            </a:extLst>
          </p:cNvPr>
          <p:cNvGrpSpPr>
            <a:grpSpLocks/>
          </p:cNvGrpSpPr>
          <p:nvPr/>
        </p:nvGrpSpPr>
        <p:grpSpPr bwMode="auto">
          <a:xfrm>
            <a:off x="0" y="-26988"/>
            <a:ext cx="12192000" cy="1120776"/>
            <a:chOff x="3503712" y="396839"/>
            <a:chExt cx="5230812" cy="1087945"/>
          </a:xfrm>
        </p:grpSpPr>
        <p:pic>
          <p:nvPicPr>
            <p:cNvPr id="62474" name="Image 3">
              <a:extLst>
                <a:ext uri="{FF2B5EF4-FFF2-40B4-BE49-F238E27FC236}">
                  <a16:creationId xmlns:a16="http://schemas.microsoft.com/office/drawing/2014/main" id="{76BE5812-89A0-4E2E-A274-1478AA62C49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396839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2475" name="Image 3">
              <a:extLst>
                <a:ext uri="{FF2B5EF4-FFF2-40B4-BE49-F238E27FC236}">
                  <a16:creationId xmlns:a16="http://schemas.microsoft.com/office/drawing/2014/main" id="{766CD0DA-61BA-4717-9989-870C8F0D9D2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69269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2476" name="Image 3">
              <a:extLst>
                <a:ext uri="{FF2B5EF4-FFF2-40B4-BE49-F238E27FC236}">
                  <a16:creationId xmlns:a16="http://schemas.microsoft.com/office/drawing/2014/main" id="{6B28A3D7-83E5-47A7-A1B3-3C3A3B4FD15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900894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2477" name="Image 3">
              <a:extLst>
                <a:ext uri="{FF2B5EF4-FFF2-40B4-BE49-F238E27FC236}">
                  <a16:creationId xmlns:a16="http://schemas.microsoft.com/office/drawing/2014/main" id="{E71E648E-0375-4449-B528-9659FE1EBB0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118892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itre 1">
            <a:extLst>
              <a:ext uri="{FF2B5EF4-FFF2-40B4-BE49-F238E27FC236}">
                <a16:creationId xmlns:a16="http://schemas.microsoft.com/office/drawing/2014/main" id="{719BB98A-AC40-46CD-934D-7EFDAD90BAE7}"/>
              </a:ext>
            </a:extLst>
          </p:cNvPr>
          <p:cNvSpPr txBox="1">
            <a:spLocks/>
          </p:cNvSpPr>
          <p:nvPr/>
        </p:nvSpPr>
        <p:spPr bwMode="auto">
          <a:xfrm>
            <a:off x="1323975" y="1362075"/>
            <a:ext cx="1912938" cy="40163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cap="all" baseline="0">
                <a:solidFill>
                  <a:srgbClr val="4D8C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fr-FR" sz="2000" dirty="0"/>
              <a:t>Cette semaine</a:t>
            </a:r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id="{35734C35-A442-4247-B664-D78254AB4BD5}"/>
              </a:ext>
            </a:extLst>
          </p:cNvPr>
          <p:cNvSpPr txBox="1">
            <a:spLocks/>
          </p:cNvSpPr>
          <p:nvPr/>
        </p:nvSpPr>
        <p:spPr bwMode="auto">
          <a:xfrm>
            <a:off x="7669213" y="1223963"/>
            <a:ext cx="2870200" cy="677862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cap="all" baseline="0">
                <a:solidFill>
                  <a:srgbClr val="4D8C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fr-FR" sz="2000" dirty="0"/>
              <a:t>la semaine prochaine</a:t>
            </a:r>
          </a:p>
        </p:txBody>
      </p:sp>
      <p:sp>
        <p:nvSpPr>
          <p:cNvPr id="22" name="Titre 1">
            <a:extLst>
              <a:ext uri="{FF2B5EF4-FFF2-40B4-BE49-F238E27FC236}">
                <a16:creationId xmlns:a16="http://schemas.microsoft.com/office/drawing/2014/main" id="{68BE36F9-209A-4F90-9A4E-5F30B477D987}"/>
              </a:ext>
            </a:extLst>
          </p:cNvPr>
          <p:cNvSpPr txBox="1">
            <a:spLocks/>
          </p:cNvSpPr>
          <p:nvPr/>
        </p:nvSpPr>
        <p:spPr bwMode="auto">
          <a:xfrm>
            <a:off x="0" y="254000"/>
            <a:ext cx="12180888" cy="508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defPPr>
              <a:defRPr lang="fr-FR"/>
            </a:defPPr>
            <a:lvl1pPr algn="ctr" eaLnBrk="1" fontAlgn="auto" hangingPunct="1">
              <a:spcAft>
                <a:spcPts val="0"/>
              </a:spcAft>
              <a:defRPr sz="3600" b="1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>
              <a:defRPr sz="4400">
                <a:latin typeface="Calibri" pitchFamily="34" charset="0"/>
              </a:defRPr>
            </a:lvl2pPr>
            <a:lvl3pPr algn="ctr">
              <a:defRPr sz="4400">
                <a:latin typeface="Calibri" pitchFamily="34" charset="0"/>
              </a:defRPr>
            </a:lvl3pPr>
            <a:lvl4pPr algn="ctr">
              <a:defRPr sz="4400">
                <a:latin typeface="Calibri" pitchFamily="34" charset="0"/>
              </a:defRPr>
            </a:lvl4pPr>
            <a:lvl5pPr algn="ctr">
              <a:defRPr sz="4400">
                <a:latin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fr-FR" dirty="0"/>
              <a:t>Emballages bois</a:t>
            </a:r>
          </a:p>
        </p:txBody>
      </p:sp>
      <p:graphicFrame>
        <p:nvGraphicFramePr>
          <p:cNvPr id="17" name="Graphique 16">
            <a:extLst>
              <a:ext uri="{FF2B5EF4-FFF2-40B4-BE49-F238E27FC236}">
                <a16:creationId xmlns:a16="http://schemas.microsoft.com/office/drawing/2014/main" id="{6B64B271-15A8-4CB8-8276-E1705EC9F5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5810954"/>
              </p:ext>
            </p:extLst>
          </p:nvPr>
        </p:nvGraphicFramePr>
        <p:xfrm>
          <a:off x="6240016" y="2015173"/>
          <a:ext cx="4815840" cy="2910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" name="Graphique 18">
            <a:extLst>
              <a:ext uri="{FF2B5EF4-FFF2-40B4-BE49-F238E27FC236}">
                <a16:creationId xmlns:a16="http://schemas.microsoft.com/office/drawing/2014/main" id="{4FF8983D-68B7-4332-AC18-E073039456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6928899"/>
              </p:ext>
            </p:extLst>
          </p:nvPr>
        </p:nvGraphicFramePr>
        <p:xfrm>
          <a:off x="695400" y="1906312"/>
          <a:ext cx="4671060" cy="3413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514" name="Groupe 12">
            <a:extLst>
              <a:ext uri="{FF2B5EF4-FFF2-40B4-BE49-F238E27FC236}">
                <a16:creationId xmlns:a16="http://schemas.microsoft.com/office/drawing/2014/main" id="{BD93428F-9CDD-423D-BB46-7999042C5283}"/>
              </a:ext>
            </a:extLst>
          </p:cNvPr>
          <p:cNvGrpSpPr>
            <a:grpSpLocks/>
          </p:cNvGrpSpPr>
          <p:nvPr/>
        </p:nvGrpSpPr>
        <p:grpSpPr bwMode="auto">
          <a:xfrm>
            <a:off x="0" y="-26988"/>
            <a:ext cx="12192000" cy="1120776"/>
            <a:chOff x="3503712" y="396839"/>
            <a:chExt cx="5230812" cy="1087945"/>
          </a:xfrm>
        </p:grpSpPr>
        <p:pic>
          <p:nvPicPr>
            <p:cNvPr id="64522" name="Image 3">
              <a:extLst>
                <a:ext uri="{FF2B5EF4-FFF2-40B4-BE49-F238E27FC236}">
                  <a16:creationId xmlns:a16="http://schemas.microsoft.com/office/drawing/2014/main" id="{0CCE5EEC-088D-4AD6-ACFF-F3C217151CE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396839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4523" name="Image 3">
              <a:extLst>
                <a:ext uri="{FF2B5EF4-FFF2-40B4-BE49-F238E27FC236}">
                  <a16:creationId xmlns:a16="http://schemas.microsoft.com/office/drawing/2014/main" id="{D1C4CE6B-3260-486E-9E2C-AA5105CBF1F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69269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4524" name="Image 3">
              <a:extLst>
                <a:ext uri="{FF2B5EF4-FFF2-40B4-BE49-F238E27FC236}">
                  <a16:creationId xmlns:a16="http://schemas.microsoft.com/office/drawing/2014/main" id="{901E36D5-7E84-4609-A5B8-93C50BB3747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900894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4525" name="Image 3">
              <a:extLst>
                <a:ext uri="{FF2B5EF4-FFF2-40B4-BE49-F238E27FC236}">
                  <a16:creationId xmlns:a16="http://schemas.microsoft.com/office/drawing/2014/main" id="{B4FC53E4-EC79-4525-BEEE-509B535C32B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118892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" name="Titre 1">
            <a:extLst>
              <a:ext uri="{FF2B5EF4-FFF2-40B4-BE49-F238E27FC236}">
                <a16:creationId xmlns:a16="http://schemas.microsoft.com/office/drawing/2014/main" id="{A539308D-4B98-4D0B-BC85-937D59699EE1}"/>
              </a:ext>
            </a:extLst>
          </p:cNvPr>
          <p:cNvSpPr txBox="1">
            <a:spLocks/>
          </p:cNvSpPr>
          <p:nvPr/>
        </p:nvSpPr>
        <p:spPr bwMode="auto">
          <a:xfrm>
            <a:off x="0" y="254000"/>
            <a:ext cx="12180888" cy="508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defPPr>
              <a:defRPr lang="fr-FR"/>
            </a:defPPr>
            <a:lvl1pPr algn="ctr" eaLnBrk="1" fontAlgn="auto" hangingPunct="1">
              <a:spcAft>
                <a:spcPts val="0"/>
              </a:spcAft>
              <a:defRPr sz="3600" b="1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>
              <a:defRPr sz="4400">
                <a:latin typeface="Calibri" pitchFamily="34" charset="0"/>
              </a:defRPr>
            </a:lvl2pPr>
            <a:lvl3pPr algn="ctr">
              <a:defRPr sz="4400">
                <a:latin typeface="Calibri" pitchFamily="34" charset="0"/>
              </a:defRPr>
            </a:lvl3pPr>
            <a:lvl4pPr algn="ctr">
              <a:defRPr sz="4400">
                <a:latin typeface="Calibri" pitchFamily="34" charset="0"/>
              </a:defRPr>
            </a:lvl4pPr>
            <a:lvl5pPr algn="ctr">
              <a:defRPr sz="4400">
                <a:latin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fr-FR" dirty="0"/>
              <a:t>Bois énergie</a:t>
            </a:r>
          </a:p>
        </p:txBody>
      </p:sp>
      <p:sp>
        <p:nvSpPr>
          <p:cNvPr id="22" name="Titre 1">
            <a:extLst>
              <a:ext uri="{FF2B5EF4-FFF2-40B4-BE49-F238E27FC236}">
                <a16:creationId xmlns:a16="http://schemas.microsoft.com/office/drawing/2014/main" id="{1E46F8C5-4708-463E-A297-5912A143B31F}"/>
              </a:ext>
            </a:extLst>
          </p:cNvPr>
          <p:cNvSpPr txBox="1">
            <a:spLocks/>
          </p:cNvSpPr>
          <p:nvPr/>
        </p:nvSpPr>
        <p:spPr bwMode="auto">
          <a:xfrm>
            <a:off x="2220913" y="1290638"/>
            <a:ext cx="1912937" cy="40005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cap="all" baseline="0">
                <a:solidFill>
                  <a:srgbClr val="4D8C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fr-FR" sz="2000" dirty="0"/>
              <a:t>Cette semaine</a:t>
            </a:r>
          </a:p>
        </p:txBody>
      </p:sp>
      <p:sp>
        <p:nvSpPr>
          <p:cNvPr id="25" name="Titre 1">
            <a:extLst>
              <a:ext uri="{FF2B5EF4-FFF2-40B4-BE49-F238E27FC236}">
                <a16:creationId xmlns:a16="http://schemas.microsoft.com/office/drawing/2014/main" id="{91399C73-BF56-4F4E-89C4-3131FFA29FA8}"/>
              </a:ext>
            </a:extLst>
          </p:cNvPr>
          <p:cNvSpPr txBox="1">
            <a:spLocks/>
          </p:cNvSpPr>
          <p:nvPr/>
        </p:nvSpPr>
        <p:spPr bwMode="auto">
          <a:xfrm>
            <a:off x="7175500" y="1166813"/>
            <a:ext cx="3590925" cy="5715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cap="all" baseline="0">
                <a:solidFill>
                  <a:srgbClr val="4D8C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fr-FR" sz="2000" dirty="0"/>
              <a:t>la semaine prochaine</a:t>
            </a:r>
          </a:p>
        </p:txBody>
      </p:sp>
      <p:graphicFrame>
        <p:nvGraphicFramePr>
          <p:cNvPr id="15" name="Graphique 14">
            <a:extLst>
              <a:ext uri="{FF2B5EF4-FFF2-40B4-BE49-F238E27FC236}">
                <a16:creationId xmlns:a16="http://schemas.microsoft.com/office/drawing/2014/main" id="{4FF8983D-68B7-4332-AC18-E073039456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216275"/>
              </p:ext>
            </p:extLst>
          </p:nvPr>
        </p:nvGraphicFramePr>
        <p:xfrm>
          <a:off x="551384" y="1887538"/>
          <a:ext cx="3901440" cy="3413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Graphique 16">
            <a:extLst>
              <a:ext uri="{FF2B5EF4-FFF2-40B4-BE49-F238E27FC236}">
                <a16:creationId xmlns:a16="http://schemas.microsoft.com/office/drawing/2014/main" id="{6B64B271-15A8-4CB8-8276-E1705EC9F5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7362887"/>
              </p:ext>
            </p:extLst>
          </p:nvPr>
        </p:nvGraphicFramePr>
        <p:xfrm>
          <a:off x="6384032" y="2208848"/>
          <a:ext cx="4046220" cy="2910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e 12">
            <a:extLst>
              <a:ext uri="{FF2B5EF4-FFF2-40B4-BE49-F238E27FC236}">
                <a16:creationId xmlns:a16="http://schemas.microsoft.com/office/drawing/2014/main" id="{BEB47DCA-A416-46AD-9C6A-E1A9E0506C0C}"/>
              </a:ext>
            </a:extLst>
          </p:cNvPr>
          <p:cNvGrpSpPr>
            <a:grpSpLocks/>
          </p:cNvGrpSpPr>
          <p:nvPr/>
        </p:nvGrpSpPr>
        <p:grpSpPr bwMode="auto">
          <a:xfrm>
            <a:off x="0" y="-26988"/>
            <a:ext cx="12192000" cy="1120776"/>
            <a:chOff x="3503712" y="396839"/>
            <a:chExt cx="5230812" cy="1087945"/>
          </a:xfrm>
        </p:grpSpPr>
        <p:pic>
          <p:nvPicPr>
            <p:cNvPr id="21509" name="Image 3">
              <a:extLst>
                <a:ext uri="{FF2B5EF4-FFF2-40B4-BE49-F238E27FC236}">
                  <a16:creationId xmlns:a16="http://schemas.microsoft.com/office/drawing/2014/main" id="{80CA596B-9039-4A0A-837F-129F7351902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396839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10" name="Image 3">
              <a:extLst>
                <a:ext uri="{FF2B5EF4-FFF2-40B4-BE49-F238E27FC236}">
                  <a16:creationId xmlns:a16="http://schemas.microsoft.com/office/drawing/2014/main" id="{9714A97E-BA6F-4E76-8BFD-6015264A9B0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69269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11" name="Image 3">
              <a:extLst>
                <a:ext uri="{FF2B5EF4-FFF2-40B4-BE49-F238E27FC236}">
                  <a16:creationId xmlns:a16="http://schemas.microsoft.com/office/drawing/2014/main" id="{C90BD5D8-4AF6-4754-A280-D52C42B0620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900894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12" name="Image 3">
              <a:extLst>
                <a:ext uri="{FF2B5EF4-FFF2-40B4-BE49-F238E27FC236}">
                  <a16:creationId xmlns:a16="http://schemas.microsoft.com/office/drawing/2014/main" id="{FD4CF497-724C-4C6C-8CAB-54759D32625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118892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" name="Titre 1">
            <a:extLst>
              <a:ext uri="{FF2B5EF4-FFF2-40B4-BE49-F238E27FC236}">
                <a16:creationId xmlns:a16="http://schemas.microsoft.com/office/drawing/2014/main" id="{6A225086-CA66-4B29-88F7-AA18321C87D2}"/>
              </a:ext>
            </a:extLst>
          </p:cNvPr>
          <p:cNvSpPr txBox="1">
            <a:spLocks/>
          </p:cNvSpPr>
          <p:nvPr/>
        </p:nvSpPr>
        <p:spPr bwMode="auto">
          <a:xfrm>
            <a:off x="0" y="260350"/>
            <a:ext cx="12180888" cy="508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cap="all" baseline="0">
                <a:solidFill>
                  <a:srgbClr val="4D8C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</a:rPr>
              <a:t>Taille des entreprises</a:t>
            </a:r>
          </a:p>
        </p:txBody>
      </p:sp>
      <p:graphicFrame>
        <p:nvGraphicFramePr>
          <p:cNvPr id="13" name="Graphique 12">
            <a:extLst>
              <a:ext uri="{FF2B5EF4-FFF2-40B4-BE49-F238E27FC236}">
                <a16:creationId xmlns:a16="http://schemas.microsoft.com/office/drawing/2014/main" id="{98D12DBE-5151-4D50-90D5-D6A051B37D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8351358"/>
              </p:ext>
            </p:extLst>
          </p:nvPr>
        </p:nvGraphicFramePr>
        <p:xfrm>
          <a:off x="2567608" y="1082040"/>
          <a:ext cx="6755462" cy="5227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562" name="Groupe 12">
            <a:extLst>
              <a:ext uri="{FF2B5EF4-FFF2-40B4-BE49-F238E27FC236}">
                <a16:creationId xmlns:a16="http://schemas.microsoft.com/office/drawing/2014/main" id="{0A620EF3-B563-4FC7-88D5-E2FEFF9809F7}"/>
              </a:ext>
            </a:extLst>
          </p:cNvPr>
          <p:cNvGrpSpPr>
            <a:grpSpLocks/>
          </p:cNvGrpSpPr>
          <p:nvPr/>
        </p:nvGrpSpPr>
        <p:grpSpPr bwMode="auto">
          <a:xfrm>
            <a:off x="0" y="-26988"/>
            <a:ext cx="12192000" cy="1120776"/>
            <a:chOff x="3503712" y="396839"/>
            <a:chExt cx="5230812" cy="1087945"/>
          </a:xfrm>
        </p:grpSpPr>
        <p:pic>
          <p:nvPicPr>
            <p:cNvPr id="66570" name="Image 3">
              <a:extLst>
                <a:ext uri="{FF2B5EF4-FFF2-40B4-BE49-F238E27FC236}">
                  <a16:creationId xmlns:a16="http://schemas.microsoft.com/office/drawing/2014/main" id="{7D91A8A8-45AB-4E14-B256-0C0303E2F8F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396839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6571" name="Image 3">
              <a:extLst>
                <a:ext uri="{FF2B5EF4-FFF2-40B4-BE49-F238E27FC236}">
                  <a16:creationId xmlns:a16="http://schemas.microsoft.com/office/drawing/2014/main" id="{AE9720FB-F3D6-4E65-A2F0-BCE0C82F743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69269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6572" name="Image 3">
              <a:extLst>
                <a:ext uri="{FF2B5EF4-FFF2-40B4-BE49-F238E27FC236}">
                  <a16:creationId xmlns:a16="http://schemas.microsoft.com/office/drawing/2014/main" id="{8C6C666A-DE17-41CA-B01B-A666C6B7446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900894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6573" name="Image 3">
              <a:extLst>
                <a:ext uri="{FF2B5EF4-FFF2-40B4-BE49-F238E27FC236}">
                  <a16:creationId xmlns:a16="http://schemas.microsoft.com/office/drawing/2014/main" id="{D9D8828A-D290-47CC-806D-28C148FAB53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118892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" name="Titre 1">
            <a:extLst>
              <a:ext uri="{FF2B5EF4-FFF2-40B4-BE49-F238E27FC236}">
                <a16:creationId xmlns:a16="http://schemas.microsoft.com/office/drawing/2014/main" id="{EB5E5A9F-B02F-44B9-A255-29896C3E07D8}"/>
              </a:ext>
            </a:extLst>
          </p:cNvPr>
          <p:cNvSpPr txBox="1">
            <a:spLocks/>
          </p:cNvSpPr>
          <p:nvPr/>
        </p:nvSpPr>
        <p:spPr bwMode="auto">
          <a:xfrm>
            <a:off x="0" y="254000"/>
            <a:ext cx="12180888" cy="508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defPPr>
              <a:defRPr lang="fr-FR"/>
            </a:defPPr>
            <a:lvl1pPr algn="ctr" eaLnBrk="1" fontAlgn="auto" hangingPunct="1">
              <a:spcAft>
                <a:spcPts val="0"/>
              </a:spcAft>
              <a:defRPr sz="3600" b="1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>
              <a:defRPr sz="4400">
                <a:latin typeface="Calibri" pitchFamily="34" charset="0"/>
              </a:defRPr>
            </a:lvl2pPr>
            <a:lvl3pPr algn="ctr">
              <a:defRPr sz="4400">
                <a:latin typeface="Calibri" pitchFamily="34" charset="0"/>
              </a:defRPr>
            </a:lvl3pPr>
            <a:lvl4pPr algn="ctr">
              <a:defRPr sz="4400">
                <a:latin typeface="Calibri" pitchFamily="34" charset="0"/>
              </a:defRPr>
            </a:lvl4pPr>
            <a:lvl5pPr algn="ctr">
              <a:defRPr sz="4400">
                <a:latin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fr-FR" dirty="0"/>
              <a:t>PAPIER panneaux</a:t>
            </a:r>
          </a:p>
        </p:txBody>
      </p:sp>
      <p:sp>
        <p:nvSpPr>
          <p:cNvPr id="22" name="Titre 1">
            <a:extLst>
              <a:ext uri="{FF2B5EF4-FFF2-40B4-BE49-F238E27FC236}">
                <a16:creationId xmlns:a16="http://schemas.microsoft.com/office/drawing/2014/main" id="{84B36F09-D507-4B5B-9DB3-EB3F33C8C535}"/>
              </a:ext>
            </a:extLst>
          </p:cNvPr>
          <p:cNvSpPr txBox="1">
            <a:spLocks/>
          </p:cNvSpPr>
          <p:nvPr/>
        </p:nvSpPr>
        <p:spPr bwMode="auto">
          <a:xfrm>
            <a:off x="2208213" y="1582738"/>
            <a:ext cx="1911350" cy="40005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cap="all" baseline="0">
                <a:solidFill>
                  <a:srgbClr val="4D8C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fr-FR" sz="2000" dirty="0"/>
              <a:t>Cette semaine</a:t>
            </a:r>
          </a:p>
        </p:txBody>
      </p:sp>
      <p:sp>
        <p:nvSpPr>
          <p:cNvPr id="25" name="Titre 1">
            <a:extLst>
              <a:ext uri="{FF2B5EF4-FFF2-40B4-BE49-F238E27FC236}">
                <a16:creationId xmlns:a16="http://schemas.microsoft.com/office/drawing/2014/main" id="{9EB1378C-F9CD-432D-AECB-8E17D3D35377}"/>
              </a:ext>
            </a:extLst>
          </p:cNvPr>
          <p:cNvSpPr txBox="1">
            <a:spLocks/>
          </p:cNvSpPr>
          <p:nvPr/>
        </p:nvSpPr>
        <p:spPr bwMode="auto">
          <a:xfrm>
            <a:off x="7974013" y="1444625"/>
            <a:ext cx="2870200" cy="677863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cap="all" baseline="0">
                <a:solidFill>
                  <a:srgbClr val="4D8C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fr-FR" sz="2000" dirty="0"/>
              <a:t>la semaine prochaine</a:t>
            </a:r>
          </a:p>
        </p:txBody>
      </p:sp>
      <p:graphicFrame>
        <p:nvGraphicFramePr>
          <p:cNvPr id="17" name="Graphique 16">
            <a:extLst>
              <a:ext uri="{FF2B5EF4-FFF2-40B4-BE49-F238E27FC236}">
                <a16:creationId xmlns:a16="http://schemas.microsoft.com/office/drawing/2014/main" id="{6B64B271-15A8-4CB8-8276-E1705EC9F5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5443445"/>
              </p:ext>
            </p:extLst>
          </p:nvPr>
        </p:nvGraphicFramePr>
        <p:xfrm>
          <a:off x="6744072" y="2276872"/>
          <a:ext cx="4617720" cy="2910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1" name="Graphique 20">
            <a:extLst>
              <a:ext uri="{FF2B5EF4-FFF2-40B4-BE49-F238E27FC236}">
                <a16:creationId xmlns:a16="http://schemas.microsoft.com/office/drawing/2014/main" id="{4FF8983D-68B7-4332-AC18-E073039456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1699980"/>
              </p:ext>
            </p:extLst>
          </p:nvPr>
        </p:nvGraphicFramePr>
        <p:xfrm>
          <a:off x="801067" y="2276872"/>
          <a:ext cx="5052060" cy="3413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610" name="Groupe 12">
            <a:extLst>
              <a:ext uri="{FF2B5EF4-FFF2-40B4-BE49-F238E27FC236}">
                <a16:creationId xmlns:a16="http://schemas.microsoft.com/office/drawing/2014/main" id="{F1A3C5F3-A5A4-4032-848B-F2987862EFCF}"/>
              </a:ext>
            </a:extLst>
          </p:cNvPr>
          <p:cNvGrpSpPr>
            <a:grpSpLocks/>
          </p:cNvGrpSpPr>
          <p:nvPr/>
        </p:nvGrpSpPr>
        <p:grpSpPr bwMode="auto">
          <a:xfrm>
            <a:off x="0" y="-26988"/>
            <a:ext cx="12192000" cy="1120776"/>
            <a:chOff x="3503712" y="396839"/>
            <a:chExt cx="5230812" cy="1087945"/>
          </a:xfrm>
        </p:grpSpPr>
        <p:pic>
          <p:nvPicPr>
            <p:cNvPr id="68618" name="Image 3">
              <a:extLst>
                <a:ext uri="{FF2B5EF4-FFF2-40B4-BE49-F238E27FC236}">
                  <a16:creationId xmlns:a16="http://schemas.microsoft.com/office/drawing/2014/main" id="{659B6147-8319-4F5B-96BA-12983A5CF85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396839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8619" name="Image 3">
              <a:extLst>
                <a:ext uri="{FF2B5EF4-FFF2-40B4-BE49-F238E27FC236}">
                  <a16:creationId xmlns:a16="http://schemas.microsoft.com/office/drawing/2014/main" id="{8A12CDE4-7EAE-4D39-B2E8-0E3877CD426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69269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8620" name="Image 3">
              <a:extLst>
                <a:ext uri="{FF2B5EF4-FFF2-40B4-BE49-F238E27FC236}">
                  <a16:creationId xmlns:a16="http://schemas.microsoft.com/office/drawing/2014/main" id="{84C43CD0-11F2-45FC-9003-CA181CCE06E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900894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8621" name="Image 3">
              <a:extLst>
                <a:ext uri="{FF2B5EF4-FFF2-40B4-BE49-F238E27FC236}">
                  <a16:creationId xmlns:a16="http://schemas.microsoft.com/office/drawing/2014/main" id="{7C938D46-06F0-41F7-A74A-9A651AC61E5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118892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" name="Titre 1">
            <a:extLst>
              <a:ext uri="{FF2B5EF4-FFF2-40B4-BE49-F238E27FC236}">
                <a16:creationId xmlns:a16="http://schemas.microsoft.com/office/drawing/2014/main" id="{01E171F7-E934-4423-A752-94F40323B2AF}"/>
              </a:ext>
            </a:extLst>
          </p:cNvPr>
          <p:cNvSpPr txBox="1">
            <a:spLocks/>
          </p:cNvSpPr>
          <p:nvPr/>
        </p:nvSpPr>
        <p:spPr bwMode="auto">
          <a:xfrm>
            <a:off x="0" y="254000"/>
            <a:ext cx="12180888" cy="508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defPPr>
              <a:defRPr lang="fr-FR"/>
            </a:defPPr>
            <a:lvl1pPr algn="ctr" eaLnBrk="1" fontAlgn="auto" hangingPunct="1">
              <a:spcAft>
                <a:spcPts val="0"/>
              </a:spcAft>
              <a:defRPr sz="3600" b="1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>
              <a:defRPr sz="4400">
                <a:latin typeface="Calibri" pitchFamily="34" charset="0"/>
              </a:defRPr>
            </a:lvl2pPr>
            <a:lvl3pPr algn="ctr">
              <a:defRPr sz="4400">
                <a:latin typeface="Calibri" pitchFamily="34" charset="0"/>
              </a:defRPr>
            </a:lvl3pPr>
            <a:lvl4pPr algn="ctr">
              <a:defRPr sz="4400">
                <a:latin typeface="Calibri" pitchFamily="34" charset="0"/>
              </a:defRPr>
            </a:lvl4pPr>
            <a:lvl5pPr algn="ctr">
              <a:defRPr sz="4400">
                <a:latin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fr-FR" dirty="0"/>
              <a:t>Menuiserie industrielle</a:t>
            </a:r>
          </a:p>
        </p:txBody>
      </p:sp>
      <p:sp>
        <p:nvSpPr>
          <p:cNvPr id="22" name="Titre 1">
            <a:extLst>
              <a:ext uri="{FF2B5EF4-FFF2-40B4-BE49-F238E27FC236}">
                <a16:creationId xmlns:a16="http://schemas.microsoft.com/office/drawing/2014/main" id="{3BDD8F2A-DD91-4E16-9582-AE1BA0E8A7E8}"/>
              </a:ext>
            </a:extLst>
          </p:cNvPr>
          <p:cNvSpPr txBox="1">
            <a:spLocks/>
          </p:cNvSpPr>
          <p:nvPr/>
        </p:nvSpPr>
        <p:spPr bwMode="auto">
          <a:xfrm>
            <a:off x="2208213" y="1582738"/>
            <a:ext cx="1911350" cy="40005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cap="all" baseline="0">
                <a:solidFill>
                  <a:srgbClr val="4D8C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fr-FR" sz="2000" dirty="0"/>
              <a:t>Cette semaine</a:t>
            </a:r>
          </a:p>
        </p:txBody>
      </p:sp>
      <p:sp>
        <p:nvSpPr>
          <p:cNvPr id="25" name="Titre 1">
            <a:extLst>
              <a:ext uri="{FF2B5EF4-FFF2-40B4-BE49-F238E27FC236}">
                <a16:creationId xmlns:a16="http://schemas.microsoft.com/office/drawing/2014/main" id="{9D48C186-3831-4490-BE7D-8523EAB79A4F}"/>
              </a:ext>
            </a:extLst>
          </p:cNvPr>
          <p:cNvSpPr txBox="1">
            <a:spLocks/>
          </p:cNvSpPr>
          <p:nvPr/>
        </p:nvSpPr>
        <p:spPr bwMode="auto">
          <a:xfrm>
            <a:off x="7974013" y="1444625"/>
            <a:ext cx="2870200" cy="677863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cap="all" baseline="0">
                <a:solidFill>
                  <a:srgbClr val="4D8C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fr-FR" sz="2000" dirty="0"/>
              <a:t>la semaine prochaine</a:t>
            </a:r>
          </a:p>
        </p:txBody>
      </p:sp>
      <p:graphicFrame>
        <p:nvGraphicFramePr>
          <p:cNvPr id="15" name="Graphique 14">
            <a:extLst>
              <a:ext uri="{FF2B5EF4-FFF2-40B4-BE49-F238E27FC236}">
                <a16:creationId xmlns:a16="http://schemas.microsoft.com/office/drawing/2014/main" id="{4FF8983D-68B7-4332-AC18-E073039456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7342331"/>
              </p:ext>
            </p:extLst>
          </p:nvPr>
        </p:nvGraphicFramePr>
        <p:xfrm>
          <a:off x="335360" y="2122488"/>
          <a:ext cx="4602480" cy="3413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Graphique 16">
            <a:extLst>
              <a:ext uri="{FF2B5EF4-FFF2-40B4-BE49-F238E27FC236}">
                <a16:creationId xmlns:a16="http://schemas.microsoft.com/office/drawing/2014/main" id="{6B64B271-15A8-4CB8-8276-E1705EC9F5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6286449"/>
              </p:ext>
            </p:extLst>
          </p:nvPr>
        </p:nvGraphicFramePr>
        <p:xfrm>
          <a:off x="6528048" y="2408652"/>
          <a:ext cx="4617720" cy="2910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658" name="Groupe 12">
            <a:extLst>
              <a:ext uri="{FF2B5EF4-FFF2-40B4-BE49-F238E27FC236}">
                <a16:creationId xmlns:a16="http://schemas.microsoft.com/office/drawing/2014/main" id="{95D7B802-2B46-4AF5-AF3E-484A3167B84E}"/>
              </a:ext>
            </a:extLst>
          </p:cNvPr>
          <p:cNvGrpSpPr>
            <a:grpSpLocks/>
          </p:cNvGrpSpPr>
          <p:nvPr/>
        </p:nvGrpSpPr>
        <p:grpSpPr bwMode="auto">
          <a:xfrm>
            <a:off x="0" y="-26988"/>
            <a:ext cx="12192000" cy="1120776"/>
            <a:chOff x="3503712" y="396839"/>
            <a:chExt cx="5230812" cy="1087945"/>
          </a:xfrm>
        </p:grpSpPr>
        <p:pic>
          <p:nvPicPr>
            <p:cNvPr id="70666" name="Image 3">
              <a:extLst>
                <a:ext uri="{FF2B5EF4-FFF2-40B4-BE49-F238E27FC236}">
                  <a16:creationId xmlns:a16="http://schemas.microsoft.com/office/drawing/2014/main" id="{276EC5D8-44AC-4504-B662-CD2469AA8E6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396839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0667" name="Image 3">
              <a:extLst>
                <a:ext uri="{FF2B5EF4-FFF2-40B4-BE49-F238E27FC236}">
                  <a16:creationId xmlns:a16="http://schemas.microsoft.com/office/drawing/2014/main" id="{423DE124-59A0-40D0-9BBF-BB958B55725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69269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0668" name="Image 3">
              <a:extLst>
                <a:ext uri="{FF2B5EF4-FFF2-40B4-BE49-F238E27FC236}">
                  <a16:creationId xmlns:a16="http://schemas.microsoft.com/office/drawing/2014/main" id="{8D321C34-3F94-4FCB-8F36-837255D1798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900894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0669" name="Image 3">
              <a:extLst>
                <a:ext uri="{FF2B5EF4-FFF2-40B4-BE49-F238E27FC236}">
                  <a16:creationId xmlns:a16="http://schemas.microsoft.com/office/drawing/2014/main" id="{617D63F2-9394-4FA3-A9BA-C10A18E9A3E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118892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" name="Titre 1">
            <a:extLst>
              <a:ext uri="{FF2B5EF4-FFF2-40B4-BE49-F238E27FC236}">
                <a16:creationId xmlns:a16="http://schemas.microsoft.com/office/drawing/2014/main" id="{8CB0AD69-44AA-4259-BD0D-438AA1400E79}"/>
              </a:ext>
            </a:extLst>
          </p:cNvPr>
          <p:cNvSpPr txBox="1">
            <a:spLocks/>
          </p:cNvSpPr>
          <p:nvPr/>
        </p:nvSpPr>
        <p:spPr bwMode="auto">
          <a:xfrm>
            <a:off x="0" y="254000"/>
            <a:ext cx="12180888" cy="508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defPPr>
              <a:defRPr lang="fr-FR"/>
            </a:defPPr>
            <a:lvl1pPr algn="ctr" eaLnBrk="1" fontAlgn="auto" hangingPunct="1">
              <a:spcAft>
                <a:spcPts val="0"/>
              </a:spcAft>
              <a:defRPr sz="3600" b="1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>
              <a:defRPr sz="4400">
                <a:latin typeface="Calibri" pitchFamily="34" charset="0"/>
              </a:defRPr>
            </a:lvl2pPr>
            <a:lvl3pPr algn="ctr">
              <a:defRPr sz="4400">
                <a:latin typeface="Calibri" pitchFamily="34" charset="0"/>
              </a:defRPr>
            </a:lvl3pPr>
            <a:lvl4pPr algn="ctr">
              <a:defRPr sz="4400">
                <a:latin typeface="Calibri" pitchFamily="34" charset="0"/>
              </a:defRPr>
            </a:lvl4pPr>
            <a:lvl5pPr algn="ctr">
              <a:defRPr sz="4400">
                <a:latin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fr-FR" dirty="0"/>
              <a:t>Ameublement / AGENCEMENT / menuiserie artisanale</a:t>
            </a:r>
          </a:p>
        </p:txBody>
      </p:sp>
      <p:sp>
        <p:nvSpPr>
          <p:cNvPr id="22" name="Titre 1">
            <a:extLst>
              <a:ext uri="{FF2B5EF4-FFF2-40B4-BE49-F238E27FC236}">
                <a16:creationId xmlns:a16="http://schemas.microsoft.com/office/drawing/2014/main" id="{1D05D663-1410-436B-9BA7-0C80378570CB}"/>
              </a:ext>
            </a:extLst>
          </p:cNvPr>
          <p:cNvSpPr txBox="1">
            <a:spLocks/>
          </p:cNvSpPr>
          <p:nvPr/>
        </p:nvSpPr>
        <p:spPr bwMode="auto">
          <a:xfrm>
            <a:off x="2135188" y="1300163"/>
            <a:ext cx="1912937" cy="401637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cap="all" baseline="0">
                <a:solidFill>
                  <a:srgbClr val="4D8C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fr-FR" sz="2000" dirty="0"/>
              <a:t>Cette semaine</a:t>
            </a:r>
          </a:p>
        </p:txBody>
      </p:sp>
      <p:sp>
        <p:nvSpPr>
          <p:cNvPr id="25" name="Titre 1">
            <a:extLst>
              <a:ext uri="{FF2B5EF4-FFF2-40B4-BE49-F238E27FC236}">
                <a16:creationId xmlns:a16="http://schemas.microsoft.com/office/drawing/2014/main" id="{C2CC13D0-17FA-434B-B7B1-21D0D95A7552}"/>
              </a:ext>
            </a:extLst>
          </p:cNvPr>
          <p:cNvSpPr txBox="1">
            <a:spLocks/>
          </p:cNvSpPr>
          <p:nvPr/>
        </p:nvSpPr>
        <p:spPr bwMode="auto">
          <a:xfrm>
            <a:off x="7967663" y="1150938"/>
            <a:ext cx="2870200" cy="677862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cap="all" baseline="0">
                <a:solidFill>
                  <a:srgbClr val="4D8C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fr-FR" sz="2000" dirty="0"/>
              <a:t>la semaine prochaine</a:t>
            </a:r>
          </a:p>
        </p:txBody>
      </p:sp>
      <p:graphicFrame>
        <p:nvGraphicFramePr>
          <p:cNvPr id="17" name="Graphique 16">
            <a:extLst>
              <a:ext uri="{FF2B5EF4-FFF2-40B4-BE49-F238E27FC236}">
                <a16:creationId xmlns:a16="http://schemas.microsoft.com/office/drawing/2014/main" id="{4FF8983D-68B7-4332-AC18-E073039456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0378380"/>
              </p:ext>
            </p:extLst>
          </p:nvPr>
        </p:nvGraphicFramePr>
        <p:xfrm>
          <a:off x="479376" y="1850887"/>
          <a:ext cx="3901440" cy="3413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" name="Graphique 18">
            <a:extLst>
              <a:ext uri="{FF2B5EF4-FFF2-40B4-BE49-F238E27FC236}">
                <a16:creationId xmlns:a16="http://schemas.microsoft.com/office/drawing/2014/main" id="{6B64B271-15A8-4CB8-8276-E1705EC9F5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5405663"/>
              </p:ext>
            </p:extLst>
          </p:nvPr>
        </p:nvGraphicFramePr>
        <p:xfrm>
          <a:off x="6791643" y="1905828"/>
          <a:ext cx="4046220" cy="2910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706" name="Groupe 12">
            <a:extLst>
              <a:ext uri="{FF2B5EF4-FFF2-40B4-BE49-F238E27FC236}">
                <a16:creationId xmlns:a16="http://schemas.microsoft.com/office/drawing/2014/main" id="{95B0E831-F809-4629-8800-90DF9323326F}"/>
              </a:ext>
            </a:extLst>
          </p:cNvPr>
          <p:cNvGrpSpPr>
            <a:grpSpLocks/>
          </p:cNvGrpSpPr>
          <p:nvPr/>
        </p:nvGrpSpPr>
        <p:grpSpPr bwMode="auto">
          <a:xfrm>
            <a:off x="0" y="-26988"/>
            <a:ext cx="12192000" cy="1120776"/>
            <a:chOff x="3503712" y="396839"/>
            <a:chExt cx="5230812" cy="1087945"/>
          </a:xfrm>
        </p:grpSpPr>
        <p:pic>
          <p:nvPicPr>
            <p:cNvPr id="72714" name="Image 3">
              <a:extLst>
                <a:ext uri="{FF2B5EF4-FFF2-40B4-BE49-F238E27FC236}">
                  <a16:creationId xmlns:a16="http://schemas.microsoft.com/office/drawing/2014/main" id="{375DB908-DE1D-4E4D-9A6C-F221C8F66B9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396839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2715" name="Image 3">
              <a:extLst>
                <a:ext uri="{FF2B5EF4-FFF2-40B4-BE49-F238E27FC236}">
                  <a16:creationId xmlns:a16="http://schemas.microsoft.com/office/drawing/2014/main" id="{88F2A90E-7465-4CD8-B847-900F5D21D1E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69269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2716" name="Image 3">
              <a:extLst>
                <a:ext uri="{FF2B5EF4-FFF2-40B4-BE49-F238E27FC236}">
                  <a16:creationId xmlns:a16="http://schemas.microsoft.com/office/drawing/2014/main" id="{BE4641F1-BEBE-401F-A799-7488A8200CE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900894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2717" name="Image 3">
              <a:extLst>
                <a:ext uri="{FF2B5EF4-FFF2-40B4-BE49-F238E27FC236}">
                  <a16:creationId xmlns:a16="http://schemas.microsoft.com/office/drawing/2014/main" id="{D31C335A-3C0A-481A-BBA3-A68321D5F93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118892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2" name="Titre 1">
            <a:extLst>
              <a:ext uri="{FF2B5EF4-FFF2-40B4-BE49-F238E27FC236}">
                <a16:creationId xmlns:a16="http://schemas.microsoft.com/office/drawing/2014/main" id="{97113601-59B9-4EA9-A022-60F5E06DECFB}"/>
              </a:ext>
            </a:extLst>
          </p:cNvPr>
          <p:cNvSpPr txBox="1">
            <a:spLocks/>
          </p:cNvSpPr>
          <p:nvPr/>
        </p:nvSpPr>
        <p:spPr bwMode="auto">
          <a:xfrm>
            <a:off x="2135188" y="1300163"/>
            <a:ext cx="1912937" cy="401637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cap="all" baseline="0">
                <a:solidFill>
                  <a:srgbClr val="4D8C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fr-FR" sz="2000" dirty="0"/>
              <a:t>Cette semaine</a:t>
            </a:r>
          </a:p>
        </p:txBody>
      </p:sp>
      <p:sp>
        <p:nvSpPr>
          <p:cNvPr id="25" name="Titre 1">
            <a:extLst>
              <a:ext uri="{FF2B5EF4-FFF2-40B4-BE49-F238E27FC236}">
                <a16:creationId xmlns:a16="http://schemas.microsoft.com/office/drawing/2014/main" id="{DED99C5E-669C-4C4C-8F8F-F7CBD2965DE3}"/>
              </a:ext>
            </a:extLst>
          </p:cNvPr>
          <p:cNvSpPr txBox="1">
            <a:spLocks/>
          </p:cNvSpPr>
          <p:nvPr/>
        </p:nvSpPr>
        <p:spPr bwMode="auto">
          <a:xfrm>
            <a:off x="7967663" y="1150938"/>
            <a:ext cx="2870200" cy="677862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cap="all" baseline="0">
                <a:solidFill>
                  <a:srgbClr val="4D8C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fr-FR" sz="2000" dirty="0"/>
              <a:t>la semaine prochaine</a:t>
            </a:r>
          </a:p>
        </p:txBody>
      </p:sp>
      <p:sp>
        <p:nvSpPr>
          <p:cNvPr id="18" name="Titre 1">
            <a:extLst>
              <a:ext uri="{FF2B5EF4-FFF2-40B4-BE49-F238E27FC236}">
                <a16:creationId xmlns:a16="http://schemas.microsoft.com/office/drawing/2014/main" id="{F1B426A3-76A9-471F-9945-F482C62EC152}"/>
              </a:ext>
            </a:extLst>
          </p:cNvPr>
          <p:cNvSpPr txBox="1">
            <a:spLocks/>
          </p:cNvSpPr>
          <p:nvPr/>
        </p:nvSpPr>
        <p:spPr bwMode="auto">
          <a:xfrm>
            <a:off x="0" y="254000"/>
            <a:ext cx="12180888" cy="508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defPPr>
              <a:defRPr lang="fr-FR"/>
            </a:defPPr>
            <a:lvl1pPr algn="ctr" eaLnBrk="1" fontAlgn="auto" hangingPunct="1">
              <a:spcAft>
                <a:spcPts val="0"/>
              </a:spcAft>
              <a:defRPr sz="3600" b="1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>
              <a:defRPr sz="4400">
                <a:latin typeface="Calibri" pitchFamily="34" charset="0"/>
              </a:defRPr>
            </a:lvl2pPr>
            <a:lvl3pPr algn="ctr">
              <a:defRPr sz="4400">
                <a:latin typeface="Calibri" pitchFamily="34" charset="0"/>
              </a:defRPr>
            </a:lvl3pPr>
            <a:lvl4pPr algn="ctr">
              <a:defRPr sz="4400">
                <a:latin typeface="Calibri" pitchFamily="34" charset="0"/>
              </a:defRPr>
            </a:lvl4pPr>
            <a:lvl5pPr algn="ctr">
              <a:defRPr sz="4400">
                <a:latin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fr-FR" dirty="0"/>
              <a:t>CHARPENTE / CONSTRUCTION BOIS</a:t>
            </a:r>
          </a:p>
        </p:txBody>
      </p:sp>
      <p:graphicFrame>
        <p:nvGraphicFramePr>
          <p:cNvPr id="15" name="Graphique 14">
            <a:extLst>
              <a:ext uri="{FF2B5EF4-FFF2-40B4-BE49-F238E27FC236}">
                <a16:creationId xmlns:a16="http://schemas.microsoft.com/office/drawing/2014/main" id="{4FF8983D-68B7-4332-AC18-E073039456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562094"/>
              </p:ext>
            </p:extLst>
          </p:nvPr>
        </p:nvGraphicFramePr>
        <p:xfrm>
          <a:off x="623392" y="1908175"/>
          <a:ext cx="3901440" cy="3413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Graphique 16">
            <a:extLst>
              <a:ext uri="{FF2B5EF4-FFF2-40B4-BE49-F238E27FC236}">
                <a16:creationId xmlns:a16="http://schemas.microsoft.com/office/drawing/2014/main" id="{6B64B271-15A8-4CB8-8276-E1705EC9F5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2296154"/>
              </p:ext>
            </p:extLst>
          </p:nvPr>
        </p:nvGraphicFramePr>
        <p:xfrm>
          <a:off x="7032104" y="1915767"/>
          <a:ext cx="4046220" cy="2910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754" name="Groupe 12">
            <a:extLst>
              <a:ext uri="{FF2B5EF4-FFF2-40B4-BE49-F238E27FC236}">
                <a16:creationId xmlns:a16="http://schemas.microsoft.com/office/drawing/2014/main" id="{28442D00-1886-4216-9AB1-0C614AC92C8B}"/>
              </a:ext>
            </a:extLst>
          </p:cNvPr>
          <p:cNvGrpSpPr>
            <a:grpSpLocks/>
          </p:cNvGrpSpPr>
          <p:nvPr/>
        </p:nvGrpSpPr>
        <p:grpSpPr bwMode="auto">
          <a:xfrm>
            <a:off x="0" y="-26988"/>
            <a:ext cx="12192000" cy="1120776"/>
            <a:chOff x="3503712" y="396839"/>
            <a:chExt cx="5230812" cy="1087945"/>
          </a:xfrm>
        </p:grpSpPr>
        <p:pic>
          <p:nvPicPr>
            <p:cNvPr id="74763" name="Image 3">
              <a:extLst>
                <a:ext uri="{FF2B5EF4-FFF2-40B4-BE49-F238E27FC236}">
                  <a16:creationId xmlns:a16="http://schemas.microsoft.com/office/drawing/2014/main" id="{9C6D8391-85E5-4802-AC4D-6E6EAD04DFF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396839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4764" name="Image 3">
              <a:extLst>
                <a:ext uri="{FF2B5EF4-FFF2-40B4-BE49-F238E27FC236}">
                  <a16:creationId xmlns:a16="http://schemas.microsoft.com/office/drawing/2014/main" id="{06102448-7349-49FC-826A-82C127E1168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69269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4765" name="Image 3">
              <a:extLst>
                <a:ext uri="{FF2B5EF4-FFF2-40B4-BE49-F238E27FC236}">
                  <a16:creationId xmlns:a16="http://schemas.microsoft.com/office/drawing/2014/main" id="{C0F2C03A-6CF7-4ED0-979F-0E1699241CD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900894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4766" name="Image 3">
              <a:extLst>
                <a:ext uri="{FF2B5EF4-FFF2-40B4-BE49-F238E27FC236}">
                  <a16:creationId xmlns:a16="http://schemas.microsoft.com/office/drawing/2014/main" id="{0E877C23-0E19-4B0C-82F5-D5098CCA726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118892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2" name="Titre 1">
            <a:extLst>
              <a:ext uri="{FF2B5EF4-FFF2-40B4-BE49-F238E27FC236}">
                <a16:creationId xmlns:a16="http://schemas.microsoft.com/office/drawing/2014/main" id="{81F7A666-8C10-4139-9905-63A6CCC46E6F}"/>
              </a:ext>
            </a:extLst>
          </p:cNvPr>
          <p:cNvSpPr txBox="1">
            <a:spLocks/>
          </p:cNvSpPr>
          <p:nvPr/>
        </p:nvSpPr>
        <p:spPr bwMode="auto">
          <a:xfrm>
            <a:off x="2135188" y="1300163"/>
            <a:ext cx="1912937" cy="401637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cap="all" baseline="0">
                <a:solidFill>
                  <a:srgbClr val="4D8C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fr-FR" sz="2000" dirty="0"/>
              <a:t>Cette semaine</a:t>
            </a:r>
          </a:p>
        </p:txBody>
      </p:sp>
      <p:sp>
        <p:nvSpPr>
          <p:cNvPr id="25" name="Titre 1">
            <a:extLst>
              <a:ext uri="{FF2B5EF4-FFF2-40B4-BE49-F238E27FC236}">
                <a16:creationId xmlns:a16="http://schemas.microsoft.com/office/drawing/2014/main" id="{9A858FC0-2A59-4FEB-B3AF-B7458109E40A}"/>
              </a:ext>
            </a:extLst>
          </p:cNvPr>
          <p:cNvSpPr txBox="1">
            <a:spLocks/>
          </p:cNvSpPr>
          <p:nvPr/>
        </p:nvSpPr>
        <p:spPr bwMode="auto">
          <a:xfrm>
            <a:off x="7967663" y="1150938"/>
            <a:ext cx="2870200" cy="677862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cap="all" baseline="0">
                <a:solidFill>
                  <a:srgbClr val="4D8C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fr-FR" sz="2000" dirty="0"/>
              <a:t>la semaine prochaine</a:t>
            </a:r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BE88F5E2-9D0E-489C-964A-39D16A99BBE7}"/>
              </a:ext>
            </a:extLst>
          </p:cNvPr>
          <p:cNvSpPr txBox="1">
            <a:spLocks/>
          </p:cNvSpPr>
          <p:nvPr/>
        </p:nvSpPr>
        <p:spPr bwMode="auto">
          <a:xfrm>
            <a:off x="0" y="254000"/>
            <a:ext cx="12180888" cy="508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defPPr>
              <a:defRPr lang="fr-FR"/>
            </a:defPPr>
            <a:lvl1pPr algn="ctr" eaLnBrk="1" fontAlgn="auto" hangingPunct="1">
              <a:spcAft>
                <a:spcPts val="0"/>
              </a:spcAft>
              <a:defRPr sz="3600" b="1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>
              <a:defRPr sz="4400">
                <a:latin typeface="Calibri" pitchFamily="34" charset="0"/>
              </a:defRPr>
            </a:lvl2pPr>
            <a:lvl3pPr algn="ctr">
              <a:defRPr sz="4400">
                <a:latin typeface="Calibri" pitchFamily="34" charset="0"/>
              </a:defRPr>
            </a:lvl3pPr>
            <a:lvl4pPr algn="ctr">
              <a:defRPr sz="4400">
                <a:latin typeface="Calibri" pitchFamily="34" charset="0"/>
              </a:defRPr>
            </a:lvl4pPr>
            <a:lvl5pPr algn="ctr">
              <a:defRPr sz="4400">
                <a:latin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fr-FR" dirty="0"/>
              <a:t>NEGOCE IMPORT EXPORT</a:t>
            </a:r>
          </a:p>
        </p:txBody>
      </p:sp>
      <p:graphicFrame>
        <p:nvGraphicFramePr>
          <p:cNvPr id="21" name="Graphique 20">
            <a:extLst>
              <a:ext uri="{FF2B5EF4-FFF2-40B4-BE49-F238E27FC236}">
                <a16:creationId xmlns:a16="http://schemas.microsoft.com/office/drawing/2014/main" id="{B11038EC-49AA-4D5C-BE7F-3B9F60C7B37A}"/>
              </a:ext>
            </a:extLst>
          </p:cNvPr>
          <p:cNvGraphicFramePr>
            <a:graphicFrameLocks/>
          </p:cNvGraphicFramePr>
          <p:nvPr/>
        </p:nvGraphicFramePr>
        <p:xfrm>
          <a:off x="1001077" y="11462307"/>
          <a:ext cx="4251960" cy="2267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Graphique 17">
            <a:extLst>
              <a:ext uri="{FF2B5EF4-FFF2-40B4-BE49-F238E27FC236}">
                <a16:creationId xmlns:a16="http://schemas.microsoft.com/office/drawing/2014/main" id="{6B64B271-15A8-4CB8-8276-E1705EC9F5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2291627"/>
              </p:ext>
            </p:extLst>
          </p:nvPr>
        </p:nvGraphicFramePr>
        <p:xfrm>
          <a:off x="6816080" y="2159635"/>
          <a:ext cx="4617720" cy="2910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0" name="Graphique 19">
            <a:extLst>
              <a:ext uri="{FF2B5EF4-FFF2-40B4-BE49-F238E27FC236}">
                <a16:creationId xmlns:a16="http://schemas.microsoft.com/office/drawing/2014/main" id="{4FF8983D-68B7-4332-AC18-E073039456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5445766"/>
              </p:ext>
            </p:extLst>
          </p:nvPr>
        </p:nvGraphicFramePr>
        <p:xfrm>
          <a:off x="565626" y="1908175"/>
          <a:ext cx="5052060" cy="3413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802" name="Groupe 12">
            <a:extLst>
              <a:ext uri="{FF2B5EF4-FFF2-40B4-BE49-F238E27FC236}">
                <a16:creationId xmlns:a16="http://schemas.microsoft.com/office/drawing/2014/main" id="{1F0CE66D-DE82-4543-967E-F80D425D561F}"/>
              </a:ext>
            </a:extLst>
          </p:cNvPr>
          <p:cNvGrpSpPr>
            <a:grpSpLocks/>
          </p:cNvGrpSpPr>
          <p:nvPr/>
        </p:nvGrpSpPr>
        <p:grpSpPr bwMode="auto">
          <a:xfrm>
            <a:off x="0" y="-26988"/>
            <a:ext cx="12192000" cy="1120776"/>
            <a:chOff x="3503712" y="396839"/>
            <a:chExt cx="5230812" cy="1087945"/>
          </a:xfrm>
        </p:grpSpPr>
        <p:pic>
          <p:nvPicPr>
            <p:cNvPr id="76808" name="Image 3">
              <a:extLst>
                <a:ext uri="{FF2B5EF4-FFF2-40B4-BE49-F238E27FC236}">
                  <a16:creationId xmlns:a16="http://schemas.microsoft.com/office/drawing/2014/main" id="{D1CB6A1E-5A17-46FA-8B24-B077E6EF333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396839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6809" name="Image 3">
              <a:extLst>
                <a:ext uri="{FF2B5EF4-FFF2-40B4-BE49-F238E27FC236}">
                  <a16:creationId xmlns:a16="http://schemas.microsoft.com/office/drawing/2014/main" id="{7D1903AC-FA41-4308-9163-EA2FCA0D6DC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69269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6810" name="Image 3">
              <a:extLst>
                <a:ext uri="{FF2B5EF4-FFF2-40B4-BE49-F238E27FC236}">
                  <a16:creationId xmlns:a16="http://schemas.microsoft.com/office/drawing/2014/main" id="{26F85CCE-4F8B-47A8-AD26-6186808B0B9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900894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6811" name="Image 3">
              <a:extLst>
                <a:ext uri="{FF2B5EF4-FFF2-40B4-BE49-F238E27FC236}">
                  <a16:creationId xmlns:a16="http://schemas.microsoft.com/office/drawing/2014/main" id="{6AE036D2-7E00-45C4-996B-1EDB8968E1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118892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2" name="Titre 1">
            <a:extLst>
              <a:ext uri="{FF2B5EF4-FFF2-40B4-BE49-F238E27FC236}">
                <a16:creationId xmlns:a16="http://schemas.microsoft.com/office/drawing/2014/main" id="{542E8215-878C-48A0-B6F7-6B34D9306F47}"/>
              </a:ext>
            </a:extLst>
          </p:cNvPr>
          <p:cNvSpPr txBox="1">
            <a:spLocks/>
          </p:cNvSpPr>
          <p:nvPr/>
        </p:nvSpPr>
        <p:spPr bwMode="auto">
          <a:xfrm>
            <a:off x="2135188" y="1300163"/>
            <a:ext cx="1912937" cy="401637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cap="all" baseline="0">
                <a:solidFill>
                  <a:srgbClr val="4D8C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fr-FR" sz="2000" dirty="0"/>
              <a:t>Cette semaine</a:t>
            </a:r>
          </a:p>
        </p:txBody>
      </p:sp>
      <p:sp>
        <p:nvSpPr>
          <p:cNvPr id="25" name="Titre 1">
            <a:extLst>
              <a:ext uri="{FF2B5EF4-FFF2-40B4-BE49-F238E27FC236}">
                <a16:creationId xmlns:a16="http://schemas.microsoft.com/office/drawing/2014/main" id="{208EBDBF-7BE3-4829-81A1-F2914AD7CB88}"/>
              </a:ext>
            </a:extLst>
          </p:cNvPr>
          <p:cNvSpPr txBox="1">
            <a:spLocks/>
          </p:cNvSpPr>
          <p:nvPr/>
        </p:nvSpPr>
        <p:spPr bwMode="auto">
          <a:xfrm>
            <a:off x="7967663" y="1150938"/>
            <a:ext cx="2870200" cy="677862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cap="all" baseline="0">
                <a:solidFill>
                  <a:srgbClr val="4D8C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fr-FR" sz="2000" dirty="0"/>
              <a:t>la semaine prochaine</a:t>
            </a:r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id="{5483ABB7-C9CD-4E16-A353-CD14F294E51C}"/>
              </a:ext>
            </a:extLst>
          </p:cNvPr>
          <p:cNvSpPr txBox="1">
            <a:spLocks/>
          </p:cNvSpPr>
          <p:nvPr/>
        </p:nvSpPr>
        <p:spPr bwMode="auto">
          <a:xfrm>
            <a:off x="0" y="254000"/>
            <a:ext cx="12180888" cy="508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defPPr>
              <a:defRPr lang="fr-FR"/>
            </a:defPPr>
            <a:lvl1pPr algn="ctr" eaLnBrk="1" fontAlgn="auto" hangingPunct="1">
              <a:spcAft>
                <a:spcPts val="0"/>
              </a:spcAft>
              <a:defRPr sz="3600" b="1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>
              <a:defRPr sz="4400">
                <a:latin typeface="Calibri" pitchFamily="34" charset="0"/>
              </a:defRPr>
            </a:lvl2pPr>
            <a:lvl3pPr algn="ctr">
              <a:defRPr sz="4400">
                <a:latin typeface="Calibri" pitchFamily="34" charset="0"/>
              </a:defRPr>
            </a:lvl3pPr>
            <a:lvl4pPr algn="ctr">
              <a:defRPr sz="4400">
                <a:latin typeface="Calibri" pitchFamily="34" charset="0"/>
              </a:defRPr>
            </a:lvl4pPr>
            <a:lvl5pPr algn="ctr">
              <a:defRPr sz="4400">
                <a:latin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fr-FR" dirty="0"/>
              <a:t>MOE : ARCHITECTE - bureau d’étude - économiste</a:t>
            </a:r>
          </a:p>
        </p:txBody>
      </p:sp>
      <p:graphicFrame>
        <p:nvGraphicFramePr>
          <p:cNvPr id="16" name="Graphique 15">
            <a:extLst>
              <a:ext uri="{FF2B5EF4-FFF2-40B4-BE49-F238E27FC236}">
                <a16:creationId xmlns:a16="http://schemas.microsoft.com/office/drawing/2014/main" id="{6B64B271-15A8-4CB8-8276-E1705EC9F5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5801618"/>
              </p:ext>
            </p:extLst>
          </p:nvPr>
        </p:nvGraphicFramePr>
        <p:xfrm>
          <a:off x="6606361" y="2171783"/>
          <a:ext cx="4617720" cy="2910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Graphique 17">
            <a:extLst>
              <a:ext uri="{FF2B5EF4-FFF2-40B4-BE49-F238E27FC236}">
                <a16:creationId xmlns:a16="http://schemas.microsoft.com/office/drawing/2014/main" id="{4FF8983D-68B7-4332-AC18-E073039456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6112369"/>
              </p:ext>
            </p:extLst>
          </p:nvPr>
        </p:nvGraphicFramePr>
        <p:xfrm>
          <a:off x="1140936" y="1920323"/>
          <a:ext cx="3901440" cy="3413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e 12">
            <a:extLst>
              <a:ext uri="{FF2B5EF4-FFF2-40B4-BE49-F238E27FC236}">
                <a16:creationId xmlns:a16="http://schemas.microsoft.com/office/drawing/2014/main" id="{1E552061-8C0F-4182-84FE-D4FB3691D898}"/>
              </a:ext>
            </a:extLst>
          </p:cNvPr>
          <p:cNvGrpSpPr>
            <a:grpSpLocks/>
          </p:cNvGrpSpPr>
          <p:nvPr/>
        </p:nvGrpSpPr>
        <p:grpSpPr bwMode="auto">
          <a:xfrm>
            <a:off x="0" y="-26988"/>
            <a:ext cx="12192000" cy="1120776"/>
            <a:chOff x="3503712" y="396839"/>
            <a:chExt cx="5230812" cy="1087945"/>
          </a:xfrm>
        </p:grpSpPr>
        <p:pic>
          <p:nvPicPr>
            <p:cNvPr id="23557" name="Image 3">
              <a:extLst>
                <a:ext uri="{FF2B5EF4-FFF2-40B4-BE49-F238E27FC236}">
                  <a16:creationId xmlns:a16="http://schemas.microsoft.com/office/drawing/2014/main" id="{98F7F633-8132-4F29-87C1-99ED9B8424E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396839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558" name="Image 3">
              <a:extLst>
                <a:ext uri="{FF2B5EF4-FFF2-40B4-BE49-F238E27FC236}">
                  <a16:creationId xmlns:a16="http://schemas.microsoft.com/office/drawing/2014/main" id="{44370E28-1B2F-4F0E-91AA-78920C03CA8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69269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559" name="Image 3">
              <a:extLst>
                <a:ext uri="{FF2B5EF4-FFF2-40B4-BE49-F238E27FC236}">
                  <a16:creationId xmlns:a16="http://schemas.microsoft.com/office/drawing/2014/main" id="{291C11E8-93E8-4288-9EBF-30E5D5600C2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900894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560" name="Image 3">
              <a:extLst>
                <a:ext uri="{FF2B5EF4-FFF2-40B4-BE49-F238E27FC236}">
                  <a16:creationId xmlns:a16="http://schemas.microsoft.com/office/drawing/2014/main" id="{ED9FA7D5-5D23-4961-B893-1AE2C84806A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118892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" name="Titre 1">
            <a:extLst>
              <a:ext uri="{FF2B5EF4-FFF2-40B4-BE49-F238E27FC236}">
                <a16:creationId xmlns:a16="http://schemas.microsoft.com/office/drawing/2014/main" id="{3D52B7E0-820F-4739-AA2F-C2B491E61BFD}"/>
              </a:ext>
            </a:extLst>
          </p:cNvPr>
          <p:cNvSpPr txBox="1">
            <a:spLocks/>
          </p:cNvSpPr>
          <p:nvPr/>
        </p:nvSpPr>
        <p:spPr bwMode="auto">
          <a:xfrm>
            <a:off x="0" y="260350"/>
            <a:ext cx="12180888" cy="508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cap="all" baseline="0">
                <a:solidFill>
                  <a:srgbClr val="4D8C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</a:rPr>
              <a:t>Périmètre géographique de l’activité</a:t>
            </a:r>
          </a:p>
        </p:txBody>
      </p:sp>
      <p:graphicFrame>
        <p:nvGraphicFramePr>
          <p:cNvPr id="13" name="Graphique 12">
            <a:extLst>
              <a:ext uri="{FF2B5EF4-FFF2-40B4-BE49-F238E27FC236}">
                <a16:creationId xmlns:a16="http://schemas.microsoft.com/office/drawing/2014/main" id="{818F86B5-ECE1-4636-8000-88526359188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0461363"/>
              </p:ext>
            </p:extLst>
          </p:nvPr>
        </p:nvGraphicFramePr>
        <p:xfrm>
          <a:off x="2135560" y="1093788"/>
          <a:ext cx="7056784" cy="5143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e 12">
            <a:extLst>
              <a:ext uri="{FF2B5EF4-FFF2-40B4-BE49-F238E27FC236}">
                <a16:creationId xmlns:a16="http://schemas.microsoft.com/office/drawing/2014/main" id="{244C8ED3-4D4E-4564-8EF9-699C512437FA}"/>
              </a:ext>
            </a:extLst>
          </p:cNvPr>
          <p:cNvGrpSpPr>
            <a:grpSpLocks/>
          </p:cNvGrpSpPr>
          <p:nvPr/>
        </p:nvGrpSpPr>
        <p:grpSpPr bwMode="auto">
          <a:xfrm>
            <a:off x="0" y="-26988"/>
            <a:ext cx="12192000" cy="1120776"/>
            <a:chOff x="3503712" y="396839"/>
            <a:chExt cx="5230812" cy="1087945"/>
          </a:xfrm>
        </p:grpSpPr>
        <p:pic>
          <p:nvPicPr>
            <p:cNvPr id="25605" name="Image 3">
              <a:extLst>
                <a:ext uri="{FF2B5EF4-FFF2-40B4-BE49-F238E27FC236}">
                  <a16:creationId xmlns:a16="http://schemas.microsoft.com/office/drawing/2014/main" id="{4F3F2EFE-BF80-40CF-9EC1-F84EE353E2E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396839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06" name="Image 3">
              <a:extLst>
                <a:ext uri="{FF2B5EF4-FFF2-40B4-BE49-F238E27FC236}">
                  <a16:creationId xmlns:a16="http://schemas.microsoft.com/office/drawing/2014/main" id="{39F95F3D-EA66-49D9-BDBC-A29ECE8339E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69269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07" name="Image 3">
              <a:extLst>
                <a:ext uri="{FF2B5EF4-FFF2-40B4-BE49-F238E27FC236}">
                  <a16:creationId xmlns:a16="http://schemas.microsoft.com/office/drawing/2014/main" id="{3354AE2F-4A09-4EAC-B3F7-82878B2A49E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900894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08" name="Image 3">
              <a:extLst>
                <a:ext uri="{FF2B5EF4-FFF2-40B4-BE49-F238E27FC236}">
                  <a16:creationId xmlns:a16="http://schemas.microsoft.com/office/drawing/2014/main" id="{CE5BAFCB-C323-4FAD-BA13-B22CAFF5CFF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118892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" name="Titre 1">
            <a:extLst>
              <a:ext uri="{FF2B5EF4-FFF2-40B4-BE49-F238E27FC236}">
                <a16:creationId xmlns:a16="http://schemas.microsoft.com/office/drawing/2014/main" id="{33CED124-EA87-4CD5-823C-96B3631FE63E}"/>
              </a:ext>
            </a:extLst>
          </p:cNvPr>
          <p:cNvSpPr txBox="1">
            <a:spLocks/>
          </p:cNvSpPr>
          <p:nvPr/>
        </p:nvSpPr>
        <p:spPr bwMode="auto">
          <a:xfrm>
            <a:off x="0" y="260350"/>
            <a:ext cx="12180888" cy="508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cap="all" baseline="0">
                <a:solidFill>
                  <a:srgbClr val="4D8C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</a:rPr>
              <a:t>Répartition par REGIONS</a:t>
            </a:r>
          </a:p>
        </p:txBody>
      </p:sp>
      <p:graphicFrame>
        <p:nvGraphicFramePr>
          <p:cNvPr id="13" name="Graphique 12">
            <a:extLst>
              <a:ext uri="{FF2B5EF4-FFF2-40B4-BE49-F238E27FC236}">
                <a16:creationId xmlns:a16="http://schemas.microsoft.com/office/drawing/2014/main" id="{D42F391F-4050-43C3-B3E1-1CA9D258073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3647767"/>
              </p:ext>
            </p:extLst>
          </p:nvPr>
        </p:nvGraphicFramePr>
        <p:xfrm>
          <a:off x="2135560" y="1114440"/>
          <a:ext cx="7776864" cy="5122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e 12">
            <a:extLst>
              <a:ext uri="{FF2B5EF4-FFF2-40B4-BE49-F238E27FC236}">
                <a16:creationId xmlns:a16="http://schemas.microsoft.com/office/drawing/2014/main" id="{3F3C3CEB-177C-4D87-8287-72DFA581F0C5}"/>
              </a:ext>
            </a:extLst>
          </p:cNvPr>
          <p:cNvGrpSpPr>
            <a:grpSpLocks/>
          </p:cNvGrpSpPr>
          <p:nvPr/>
        </p:nvGrpSpPr>
        <p:grpSpPr bwMode="auto">
          <a:xfrm>
            <a:off x="0" y="-26988"/>
            <a:ext cx="12192000" cy="1120776"/>
            <a:chOff x="3503712" y="396839"/>
            <a:chExt cx="5230812" cy="1087945"/>
          </a:xfrm>
        </p:grpSpPr>
        <p:pic>
          <p:nvPicPr>
            <p:cNvPr id="27653" name="Image 3">
              <a:extLst>
                <a:ext uri="{FF2B5EF4-FFF2-40B4-BE49-F238E27FC236}">
                  <a16:creationId xmlns:a16="http://schemas.microsoft.com/office/drawing/2014/main" id="{B9FFF708-6B49-4163-B2E1-05E2BD466F5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396839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54" name="Image 3">
              <a:extLst>
                <a:ext uri="{FF2B5EF4-FFF2-40B4-BE49-F238E27FC236}">
                  <a16:creationId xmlns:a16="http://schemas.microsoft.com/office/drawing/2014/main" id="{DF45AD3D-87B7-45F4-B471-6683AEE8284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69269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55" name="Image 3">
              <a:extLst>
                <a:ext uri="{FF2B5EF4-FFF2-40B4-BE49-F238E27FC236}">
                  <a16:creationId xmlns:a16="http://schemas.microsoft.com/office/drawing/2014/main" id="{0AD7F1F4-566F-4FAD-AACD-A342099DB7A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900894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56" name="Image 3">
              <a:extLst>
                <a:ext uri="{FF2B5EF4-FFF2-40B4-BE49-F238E27FC236}">
                  <a16:creationId xmlns:a16="http://schemas.microsoft.com/office/drawing/2014/main" id="{2024AAD3-E535-4D0A-B272-FD5D553B0BB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118892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" name="Titre 1">
            <a:extLst>
              <a:ext uri="{FF2B5EF4-FFF2-40B4-BE49-F238E27FC236}">
                <a16:creationId xmlns:a16="http://schemas.microsoft.com/office/drawing/2014/main" id="{A56A5714-B027-43EF-90EA-93D2CF185240}"/>
              </a:ext>
            </a:extLst>
          </p:cNvPr>
          <p:cNvSpPr txBox="1">
            <a:spLocks/>
          </p:cNvSpPr>
          <p:nvPr/>
        </p:nvSpPr>
        <p:spPr bwMode="auto">
          <a:xfrm>
            <a:off x="0" y="260350"/>
            <a:ext cx="12180888" cy="508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cap="all" baseline="0">
                <a:solidFill>
                  <a:srgbClr val="4D8C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</a:rPr>
              <a:t>ACTIVITE PRINCIPALE</a:t>
            </a:r>
          </a:p>
        </p:txBody>
      </p:sp>
      <p:graphicFrame>
        <p:nvGraphicFramePr>
          <p:cNvPr id="11" name="Graphique 10">
            <a:extLst>
              <a:ext uri="{FF2B5EF4-FFF2-40B4-BE49-F238E27FC236}">
                <a16:creationId xmlns:a16="http://schemas.microsoft.com/office/drawing/2014/main" id="{B43FD4FD-554D-4E0D-8DBD-F471EBA0B6F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2458662"/>
              </p:ext>
            </p:extLst>
          </p:nvPr>
        </p:nvGraphicFramePr>
        <p:xfrm>
          <a:off x="1199456" y="1114440"/>
          <a:ext cx="9649072" cy="49545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e 12">
            <a:extLst>
              <a:ext uri="{FF2B5EF4-FFF2-40B4-BE49-F238E27FC236}">
                <a16:creationId xmlns:a16="http://schemas.microsoft.com/office/drawing/2014/main" id="{54BFB07F-7133-40E5-AE95-4917B2BC6BB6}"/>
              </a:ext>
            </a:extLst>
          </p:cNvPr>
          <p:cNvGrpSpPr>
            <a:grpSpLocks/>
          </p:cNvGrpSpPr>
          <p:nvPr/>
        </p:nvGrpSpPr>
        <p:grpSpPr bwMode="auto">
          <a:xfrm>
            <a:off x="0" y="-26988"/>
            <a:ext cx="12192000" cy="1120776"/>
            <a:chOff x="3503712" y="396839"/>
            <a:chExt cx="5230812" cy="1087945"/>
          </a:xfrm>
        </p:grpSpPr>
        <p:pic>
          <p:nvPicPr>
            <p:cNvPr id="29701" name="Image 3">
              <a:extLst>
                <a:ext uri="{FF2B5EF4-FFF2-40B4-BE49-F238E27FC236}">
                  <a16:creationId xmlns:a16="http://schemas.microsoft.com/office/drawing/2014/main" id="{2D6CF62C-B529-4946-B4E6-E9E4E3F7480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396839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702" name="Image 3">
              <a:extLst>
                <a:ext uri="{FF2B5EF4-FFF2-40B4-BE49-F238E27FC236}">
                  <a16:creationId xmlns:a16="http://schemas.microsoft.com/office/drawing/2014/main" id="{C5E54854-4D86-4461-9AC6-AEFE29968EA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69269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703" name="Image 3">
              <a:extLst>
                <a:ext uri="{FF2B5EF4-FFF2-40B4-BE49-F238E27FC236}">
                  <a16:creationId xmlns:a16="http://schemas.microsoft.com/office/drawing/2014/main" id="{E3C309E2-7FC8-42B3-93A1-A19E37D2031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900894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704" name="Image 3">
              <a:extLst>
                <a:ext uri="{FF2B5EF4-FFF2-40B4-BE49-F238E27FC236}">
                  <a16:creationId xmlns:a16="http://schemas.microsoft.com/office/drawing/2014/main" id="{C66C20BB-D2CA-4288-8EC8-AAEF50E319E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118892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" name="Titre 1">
            <a:extLst>
              <a:ext uri="{FF2B5EF4-FFF2-40B4-BE49-F238E27FC236}">
                <a16:creationId xmlns:a16="http://schemas.microsoft.com/office/drawing/2014/main" id="{A94B2764-0A6B-4EEE-90B5-0E03E88063AB}"/>
              </a:ext>
            </a:extLst>
          </p:cNvPr>
          <p:cNvSpPr txBox="1">
            <a:spLocks/>
          </p:cNvSpPr>
          <p:nvPr/>
        </p:nvSpPr>
        <p:spPr bwMode="auto">
          <a:xfrm>
            <a:off x="0" y="260350"/>
            <a:ext cx="12180888" cy="508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cap="all" baseline="0">
                <a:solidFill>
                  <a:srgbClr val="4D8C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</a:rPr>
              <a:t>fonctionnement actuel </a:t>
            </a:r>
          </a:p>
        </p:txBody>
      </p:sp>
      <p:graphicFrame>
        <p:nvGraphicFramePr>
          <p:cNvPr id="11" name="Graphique 10">
            <a:extLst>
              <a:ext uri="{FF2B5EF4-FFF2-40B4-BE49-F238E27FC236}">
                <a16:creationId xmlns:a16="http://schemas.microsoft.com/office/drawing/2014/main" id="{4FF8983D-68B7-4332-AC18-E073039456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1712262"/>
              </p:ext>
            </p:extLst>
          </p:nvPr>
        </p:nvGraphicFramePr>
        <p:xfrm>
          <a:off x="2207568" y="1055688"/>
          <a:ext cx="8496944" cy="518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e 12">
            <a:extLst>
              <a:ext uri="{FF2B5EF4-FFF2-40B4-BE49-F238E27FC236}">
                <a16:creationId xmlns:a16="http://schemas.microsoft.com/office/drawing/2014/main" id="{54BFB07F-7133-40E5-AE95-4917B2BC6BB6}"/>
              </a:ext>
            </a:extLst>
          </p:cNvPr>
          <p:cNvGrpSpPr>
            <a:grpSpLocks/>
          </p:cNvGrpSpPr>
          <p:nvPr/>
        </p:nvGrpSpPr>
        <p:grpSpPr bwMode="auto">
          <a:xfrm>
            <a:off x="0" y="-26988"/>
            <a:ext cx="12192000" cy="1120776"/>
            <a:chOff x="3503712" y="396839"/>
            <a:chExt cx="5230812" cy="1087945"/>
          </a:xfrm>
        </p:grpSpPr>
        <p:pic>
          <p:nvPicPr>
            <p:cNvPr id="29701" name="Image 3">
              <a:extLst>
                <a:ext uri="{FF2B5EF4-FFF2-40B4-BE49-F238E27FC236}">
                  <a16:creationId xmlns:a16="http://schemas.microsoft.com/office/drawing/2014/main" id="{2D6CF62C-B529-4946-B4E6-E9E4E3F7480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396839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702" name="Image 3">
              <a:extLst>
                <a:ext uri="{FF2B5EF4-FFF2-40B4-BE49-F238E27FC236}">
                  <a16:creationId xmlns:a16="http://schemas.microsoft.com/office/drawing/2014/main" id="{C5E54854-4D86-4461-9AC6-AEFE29968EA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69269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703" name="Image 3">
              <a:extLst>
                <a:ext uri="{FF2B5EF4-FFF2-40B4-BE49-F238E27FC236}">
                  <a16:creationId xmlns:a16="http://schemas.microsoft.com/office/drawing/2014/main" id="{E3C309E2-7FC8-42B3-93A1-A19E37D2031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900894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704" name="Image 3">
              <a:extLst>
                <a:ext uri="{FF2B5EF4-FFF2-40B4-BE49-F238E27FC236}">
                  <a16:creationId xmlns:a16="http://schemas.microsoft.com/office/drawing/2014/main" id="{C66C20BB-D2CA-4288-8EC8-AAEF50E319E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118892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" name="Titre 1">
            <a:extLst>
              <a:ext uri="{FF2B5EF4-FFF2-40B4-BE49-F238E27FC236}">
                <a16:creationId xmlns:a16="http://schemas.microsoft.com/office/drawing/2014/main" id="{A94B2764-0A6B-4EEE-90B5-0E03E88063AB}"/>
              </a:ext>
            </a:extLst>
          </p:cNvPr>
          <p:cNvSpPr txBox="1">
            <a:spLocks/>
          </p:cNvSpPr>
          <p:nvPr/>
        </p:nvSpPr>
        <p:spPr bwMode="auto">
          <a:xfrm>
            <a:off x="0" y="260350"/>
            <a:ext cx="12180888" cy="508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cap="all" baseline="0">
                <a:solidFill>
                  <a:srgbClr val="4D8C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dirty="0">
                <a:solidFill>
                  <a:schemeClr val="bg1"/>
                </a:solidFill>
              </a:rPr>
              <a:t>Estimation de l’évolution de son activité de la semaine suivante  </a:t>
            </a:r>
          </a:p>
        </p:txBody>
      </p:sp>
      <p:graphicFrame>
        <p:nvGraphicFramePr>
          <p:cNvPr id="10" name="Graphique 9">
            <a:extLst>
              <a:ext uri="{FF2B5EF4-FFF2-40B4-BE49-F238E27FC236}">
                <a16:creationId xmlns:a16="http://schemas.microsoft.com/office/drawing/2014/main" id="{6B64B271-15A8-4CB8-8276-E1705EC9F5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499445"/>
              </p:ext>
            </p:extLst>
          </p:nvPr>
        </p:nvGraphicFramePr>
        <p:xfrm>
          <a:off x="2207568" y="1114440"/>
          <a:ext cx="8568952" cy="5251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20263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6" name="Groupe 12">
            <a:extLst>
              <a:ext uri="{FF2B5EF4-FFF2-40B4-BE49-F238E27FC236}">
                <a16:creationId xmlns:a16="http://schemas.microsoft.com/office/drawing/2014/main" id="{BE01A194-0F22-4CD1-96C9-48835C7676BF}"/>
              </a:ext>
            </a:extLst>
          </p:cNvPr>
          <p:cNvGrpSpPr>
            <a:grpSpLocks/>
          </p:cNvGrpSpPr>
          <p:nvPr/>
        </p:nvGrpSpPr>
        <p:grpSpPr bwMode="auto">
          <a:xfrm>
            <a:off x="0" y="-26988"/>
            <a:ext cx="12192000" cy="1120776"/>
            <a:chOff x="3503712" y="396839"/>
            <a:chExt cx="5230812" cy="1087945"/>
          </a:xfrm>
        </p:grpSpPr>
        <p:pic>
          <p:nvPicPr>
            <p:cNvPr id="31749" name="Image 3">
              <a:extLst>
                <a:ext uri="{FF2B5EF4-FFF2-40B4-BE49-F238E27FC236}">
                  <a16:creationId xmlns:a16="http://schemas.microsoft.com/office/drawing/2014/main" id="{D534C179-713C-4494-8912-14E2580E5B5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396839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750" name="Image 3">
              <a:extLst>
                <a:ext uri="{FF2B5EF4-FFF2-40B4-BE49-F238E27FC236}">
                  <a16:creationId xmlns:a16="http://schemas.microsoft.com/office/drawing/2014/main" id="{143E333D-F121-481B-96C6-F242E988AD9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69269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751" name="Image 3">
              <a:extLst>
                <a:ext uri="{FF2B5EF4-FFF2-40B4-BE49-F238E27FC236}">
                  <a16:creationId xmlns:a16="http://schemas.microsoft.com/office/drawing/2014/main" id="{EB6FEAB7-62C7-4F31-A341-7728B0A7B6D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900894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752" name="Image 3">
              <a:extLst>
                <a:ext uri="{FF2B5EF4-FFF2-40B4-BE49-F238E27FC236}">
                  <a16:creationId xmlns:a16="http://schemas.microsoft.com/office/drawing/2014/main" id="{9CAB40A2-D550-4EC9-B1AA-698374871C5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118892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" name="Titre 1">
            <a:extLst>
              <a:ext uri="{FF2B5EF4-FFF2-40B4-BE49-F238E27FC236}">
                <a16:creationId xmlns:a16="http://schemas.microsoft.com/office/drawing/2014/main" id="{F92D8265-D244-498F-8A62-5216B32CFB67}"/>
              </a:ext>
            </a:extLst>
          </p:cNvPr>
          <p:cNvSpPr txBox="1">
            <a:spLocks/>
          </p:cNvSpPr>
          <p:nvPr/>
        </p:nvSpPr>
        <p:spPr bwMode="auto">
          <a:xfrm>
            <a:off x="0" y="260350"/>
            <a:ext cx="12180888" cy="508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cap="all" baseline="0">
                <a:solidFill>
                  <a:srgbClr val="4D8C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</a:rPr>
              <a:t>Cette semaine,  personnel en chômage partiel </a:t>
            </a:r>
          </a:p>
        </p:txBody>
      </p:sp>
      <p:graphicFrame>
        <p:nvGraphicFramePr>
          <p:cNvPr id="11" name="Graphique 10">
            <a:extLst>
              <a:ext uri="{FF2B5EF4-FFF2-40B4-BE49-F238E27FC236}">
                <a16:creationId xmlns:a16="http://schemas.microsoft.com/office/drawing/2014/main" id="{1CB65038-15B1-4C3E-BBCB-6BC6314C9C5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1103630"/>
              </p:ext>
            </p:extLst>
          </p:nvPr>
        </p:nvGraphicFramePr>
        <p:xfrm>
          <a:off x="2567608" y="1055688"/>
          <a:ext cx="7416824" cy="5310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oupe 12">
            <a:extLst>
              <a:ext uri="{FF2B5EF4-FFF2-40B4-BE49-F238E27FC236}">
                <a16:creationId xmlns:a16="http://schemas.microsoft.com/office/drawing/2014/main" id="{B6B08A8A-88F6-4E91-9EE4-2F2A732E4B41}"/>
              </a:ext>
            </a:extLst>
          </p:cNvPr>
          <p:cNvGrpSpPr>
            <a:grpSpLocks/>
          </p:cNvGrpSpPr>
          <p:nvPr/>
        </p:nvGrpSpPr>
        <p:grpSpPr bwMode="auto">
          <a:xfrm>
            <a:off x="0" y="-26988"/>
            <a:ext cx="12192000" cy="1120776"/>
            <a:chOff x="3503712" y="396839"/>
            <a:chExt cx="5230812" cy="1087945"/>
          </a:xfrm>
        </p:grpSpPr>
        <p:pic>
          <p:nvPicPr>
            <p:cNvPr id="37893" name="Image 3">
              <a:extLst>
                <a:ext uri="{FF2B5EF4-FFF2-40B4-BE49-F238E27FC236}">
                  <a16:creationId xmlns:a16="http://schemas.microsoft.com/office/drawing/2014/main" id="{7459438F-77E0-45A8-8F39-4EA9F66EA25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396839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7894" name="Image 3">
              <a:extLst>
                <a:ext uri="{FF2B5EF4-FFF2-40B4-BE49-F238E27FC236}">
                  <a16:creationId xmlns:a16="http://schemas.microsoft.com/office/drawing/2014/main" id="{3A5F32C7-C88C-421C-BE1E-6ABCE577192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69269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7895" name="Image 3">
              <a:extLst>
                <a:ext uri="{FF2B5EF4-FFF2-40B4-BE49-F238E27FC236}">
                  <a16:creationId xmlns:a16="http://schemas.microsoft.com/office/drawing/2014/main" id="{AF0F3412-66B5-48BB-A9AA-8918B0C868F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900894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7896" name="Image 3">
              <a:extLst>
                <a:ext uri="{FF2B5EF4-FFF2-40B4-BE49-F238E27FC236}">
                  <a16:creationId xmlns:a16="http://schemas.microsoft.com/office/drawing/2014/main" id="{D9F3E2C4-11D9-4448-B50C-FBFD9E32DBC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677"/>
            <a:stretch>
              <a:fillRect/>
            </a:stretch>
          </p:blipFill>
          <p:spPr bwMode="auto">
            <a:xfrm>
              <a:off x="3503712" y="1188926"/>
              <a:ext cx="5230812" cy="295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" name="Titre 1">
            <a:extLst>
              <a:ext uri="{FF2B5EF4-FFF2-40B4-BE49-F238E27FC236}">
                <a16:creationId xmlns:a16="http://schemas.microsoft.com/office/drawing/2014/main" id="{19025C9F-2CEA-40DD-A8C2-167D95FCE3D8}"/>
              </a:ext>
            </a:extLst>
          </p:cNvPr>
          <p:cNvSpPr txBox="1">
            <a:spLocks/>
          </p:cNvSpPr>
          <p:nvPr/>
        </p:nvSpPr>
        <p:spPr bwMode="auto">
          <a:xfrm>
            <a:off x="0" y="230533"/>
            <a:ext cx="12180888" cy="508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cap="all" baseline="0">
                <a:solidFill>
                  <a:srgbClr val="4D8C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</a:rPr>
              <a:t>Chantiers Ouverts – base réduite de répondant</a:t>
            </a:r>
          </a:p>
        </p:txBody>
      </p:sp>
      <p:graphicFrame>
        <p:nvGraphicFramePr>
          <p:cNvPr id="11" name="Graphique 10">
            <a:extLst>
              <a:ext uri="{FF2B5EF4-FFF2-40B4-BE49-F238E27FC236}">
                <a16:creationId xmlns:a16="http://schemas.microsoft.com/office/drawing/2014/main" id="{92C454B8-AE5F-4584-82FD-8C5CC7EBB1E3}"/>
              </a:ext>
            </a:extLst>
          </p:cNvPr>
          <p:cNvGraphicFramePr>
            <a:graphicFrameLocks/>
          </p:cNvGraphicFramePr>
          <p:nvPr/>
        </p:nvGraphicFramePr>
        <p:xfrm>
          <a:off x="2351584" y="1093788"/>
          <a:ext cx="6840760" cy="44954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03177871"/>
      </p:ext>
    </p:extLst>
  </p:cSld>
  <p:clrMapOvr>
    <a:masterClrMapping/>
  </p:clrMapOvr>
</p:sld>
</file>

<file path=ppt/theme/theme1.xml><?xml version="1.0" encoding="utf-8"?>
<a:theme xmlns:a="http://schemas.openxmlformats.org/drawingml/2006/main" name="Masque_presentation_atlanbois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6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7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8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9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0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1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2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3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4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5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6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7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8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9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0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1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2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3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4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presentation_type</Template>
  <TotalTime>17146</TotalTime>
  <Words>236</Words>
  <Application>Microsoft Office PowerPoint</Application>
  <PresentationFormat>Grand écran</PresentationFormat>
  <Paragraphs>78</Paragraphs>
  <Slides>25</Slides>
  <Notes>24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29" baseType="lpstr">
      <vt:lpstr>Arial</vt:lpstr>
      <vt:lpstr>Calibri</vt:lpstr>
      <vt:lpstr>Wingdings</vt:lpstr>
      <vt:lpstr>Masque_presentation_atlanbois</vt:lpstr>
      <vt:lpstr>Enquête DE CONJONCTURE ECONOMIQUE Filière Forêt Bois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Par secteur d’activité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Atlanbois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nicolas VISIER</dc:creator>
  <cp:lastModifiedBy>Laure Plum</cp:lastModifiedBy>
  <cp:revision>799</cp:revision>
  <cp:lastPrinted>2018-06-11T14:08:30Z</cp:lastPrinted>
  <dcterms:created xsi:type="dcterms:W3CDTF">2004-07-07T10:10:05Z</dcterms:created>
  <dcterms:modified xsi:type="dcterms:W3CDTF">2020-04-22T17:56:51Z</dcterms:modified>
</cp:coreProperties>
</file>